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13.xml.rels" ContentType="application/vnd.openxmlformats-package.relationships+xml"/>
  <Override PartName="/ppt/notesSlides/_rels/notesSlide11.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12.xml.rels" ContentType="application/vnd.openxmlformats-package.relationships+xml"/>
  <Override PartName="/ppt/notesSlides/_rels/notesSlide10.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4.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media/image28.png" ContentType="image/png"/>
  <Override PartName="/ppt/media/image1.jpeg" ContentType="image/jpeg"/>
  <Override PartName="/ppt/media/image9.jpeg" ContentType="image/jpeg"/>
  <Override PartName="/ppt/media/image2.jpeg" ContentType="image/jpeg"/>
  <Override PartName="/ppt/media/image3.jpeg" ContentType="image/jpeg"/>
  <Override PartName="/ppt/media/image4.jpeg" ContentType="image/jpeg"/>
  <Override PartName="/ppt/media/image11.png" ContentType="image/png"/>
  <Override PartName="/ppt/media/image5.jpeg" ContentType="image/jpeg"/>
  <Override PartName="/ppt/media/image6.jpeg" ContentType="image/jpeg"/>
  <Override PartName="/ppt/media/image7.jpeg" ContentType="image/jpeg"/>
  <Override PartName="/ppt/media/image8.jpeg" ContentType="image/jpeg"/>
  <Override PartName="/ppt/media/image41.png" ContentType="image/png"/>
  <Override PartName="/ppt/media/image10.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39.png" ContentType="image/png"/>
  <Override PartName="/ppt/media/image16.jpeg" ContentType="image/jpeg"/>
  <Override PartName="/ppt/media/image17.jpeg" ContentType="image/jpeg"/>
  <Override PartName="/ppt/media/image18.jpeg" ContentType="image/jpeg"/>
  <Override PartName="/ppt/media/image19.jpeg" ContentType="image/jpeg"/>
  <Override PartName="/ppt/media/image20.png" ContentType="image/pn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9.jpeg" ContentType="image/jpeg"/>
  <Override PartName="/ppt/media/image30.jpeg" ContentType="image/jpeg"/>
  <Override PartName="/ppt/media/image31.jpeg" ContentType="image/jpeg"/>
  <Override PartName="/ppt/media/image42.png" ContentType="image/pn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40.png" ContentType="image/png"/>
  <Override PartName="/ppt/media/image43.png" ContentType="image/png"/>
  <Override PartName="/ppt/media/image4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Calibri"/>
              </a:rPr>
              <a:t>Cliquez pour déplacer la diapo</a:t>
            </a:r>
            <a:endParaRPr b="0" lang="en-US" sz="1800" spc="-1" strike="noStrike">
              <a:solidFill>
                <a:srgbClr val="000000"/>
              </a:solidFill>
              <a:latin typeface="Calibri"/>
            </a:endParaRPr>
          </a:p>
        </p:txBody>
      </p:sp>
      <p:sp>
        <p:nvSpPr>
          <p:cNvPr id="83" name="PlaceHolder 2"/>
          <p:cNvSpPr>
            <a:spLocks noGrp="1"/>
          </p:cNvSpPr>
          <p:nvPr>
            <p:ph type="body"/>
          </p:nvPr>
        </p:nvSpPr>
        <p:spPr>
          <a:xfrm>
            <a:off x="777240" y="4777560"/>
            <a:ext cx="6217560" cy="4525920"/>
          </a:xfrm>
          <a:prstGeom prst="rect">
            <a:avLst/>
          </a:prstGeom>
        </p:spPr>
        <p:txBody>
          <a:bodyPr lIns="0" rIns="0" tIns="0" bIns="0">
            <a:noAutofit/>
          </a:bodyPr>
          <a:p>
            <a:r>
              <a:rPr b="0" lang="fr-CA" sz="2000" spc="-1" strike="noStrike">
                <a:latin typeface="Arial"/>
              </a:rPr>
              <a:t>Cliquez pour modifier le format des notes</a:t>
            </a:r>
            <a:endParaRPr b="0" lang="fr-CA" sz="2000" spc="-1" strike="noStrike">
              <a:latin typeface="Arial"/>
            </a:endParaRPr>
          </a:p>
        </p:txBody>
      </p:sp>
      <p:sp>
        <p:nvSpPr>
          <p:cNvPr id="84" name="PlaceHolder 3"/>
          <p:cNvSpPr>
            <a:spLocks noGrp="1"/>
          </p:cNvSpPr>
          <p:nvPr>
            <p:ph type="hdr"/>
          </p:nvPr>
        </p:nvSpPr>
        <p:spPr>
          <a:xfrm>
            <a:off x="0" y="0"/>
            <a:ext cx="3372840" cy="502560"/>
          </a:xfrm>
          <a:prstGeom prst="rect">
            <a:avLst/>
          </a:prstGeom>
        </p:spPr>
        <p:txBody>
          <a:bodyPr lIns="0" rIns="0" tIns="0" bIns="0">
            <a:noAutofit/>
          </a:bodyPr>
          <a:p>
            <a:r>
              <a:rPr b="0" lang="fr-CA" sz="1400" spc="-1" strike="noStrike">
                <a:latin typeface="Times New Roman"/>
              </a:rPr>
              <a:t>&lt;en-tête&gt;</a:t>
            </a:r>
            <a:endParaRPr b="0" lang="fr-CA" sz="1400" spc="-1" strike="noStrike">
              <a:latin typeface="Times New Roman"/>
            </a:endParaRPr>
          </a:p>
        </p:txBody>
      </p:sp>
      <p:sp>
        <p:nvSpPr>
          <p:cNvPr id="85" name="PlaceHolder 4"/>
          <p:cNvSpPr>
            <a:spLocks noGrp="1"/>
          </p:cNvSpPr>
          <p:nvPr>
            <p:ph type="dt"/>
          </p:nvPr>
        </p:nvSpPr>
        <p:spPr>
          <a:xfrm>
            <a:off x="4399200" y="0"/>
            <a:ext cx="3372840" cy="502560"/>
          </a:xfrm>
          <a:prstGeom prst="rect">
            <a:avLst/>
          </a:prstGeom>
        </p:spPr>
        <p:txBody>
          <a:bodyPr lIns="0" rIns="0" tIns="0" bIns="0">
            <a:noAutofit/>
          </a:bodyPr>
          <a:p>
            <a:pPr algn="r"/>
            <a:r>
              <a:rPr b="0" lang="fr-CA" sz="1400" spc="-1" strike="noStrike">
                <a:latin typeface="Times New Roman"/>
              </a:rPr>
              <a:t>&lt;date/heure&gt;</a:t>
            </a:r>
            <a:endParaRPr b="0" lang="fr-CA" sz="1400" spc="-1" strike="noStrike">
              <a:latin typeface="Times New Roman"/>
            </a:endParaRPr>
          </a:p>
        </p:txBody>
      </p:sp>
      <p:sp>
        <p:nvSpPr>
          <p:cNvPr id="86" name="PlaceHolder 5"/>
          <p:cNvSpPr>
            <a:spLocks noGrp="1"/>
          </p:cNvSpPr>
          <p:nvPr>
            <p:ph type="ftr"/>
          </p:nvPr>
        </p:nvSpPr>
        <p:spPr>
          <a:xfrm>
            <a:off x="0" y="9555480"/>
            <a:ext cx="3372840" cy="502560"/>
          </a:xfrm>
          <a:prstGeom prst="rect">
            <a:avLst/>
          </a:prstGeom>
        </p:spPr>
        <p:txBody>
          <a:bodyPr lIns="0" rIns="0" tIns="0" bIns="0" anchor="b">
            <a:noAutofit/>
          </a:bodyPr>
          <a:p>
            <a:r>
              <a:rPr b="0" lang="fr-CA" sz="1400" spc="-1" strike="noStrike">
                <a:latin typeface="Times New Roman"/>
              </a:rPr>
              <a:t>&lt;pied de page&gt;</a:t>
            </a:r>
            <a:endParaRPr b="0" lang="fr-CA" sz="1400" spc="-1" strike="noStrike">
              <a:latin typeface="Times New Roman"/>
            </a:endParaRPr>
          </a:p>
        </p:txBody>
      </p:sp>
      <p:sp>
        <p:nvSpPr>
          <p:cNvPr id="8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B4EF99B3-9973-4248-BC67-58F492EBD3B3}" type="slidenum">
              <a:rPr b="0" lang="fr-CA" sz="1400" spc="-1" strike="noStrike">
                <a:latin typeface="Times New Roman"/>
              </a:rPr>
              <a:t>&lt;numéro&gt;</a:t>
            </a:fld>
            <a:endParaRPr b="0" lang="fr-C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1143000" y="685800"/>
            <a:ext cx="4571640" cy="3428640"/>
          </a:xfrm>
          <a:prstGeom prst="rect">
            <a:avLst/>
          </a:prstGeom>
        </p:spPr>
      </p:sp>
      <p:sp>
        <p:nvSpPr>
          <p:cNvPr id="213"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endParaRPr b="0" lang="fr-CA" sz="2000" spc="-1" strike="noStrike">
              <a:latin typeface="Arial"/>
            </a:endParaRPr>
          </a:p>
          <a:p>
            <a:pPr marL="216000" indent="-216000">
              <a:lnSpc>
                <a:spcPct val="100000"/>
              </a:lnSpc>
            </a:pPr>
            <a:r>
              <a:rPr b="0" lang="fr-CA" sz="1300" spc="-1" strike="noStrike">
                <a:latin typeface="Calibri"/>
              </a:rPr>
              <a:t>Le foyer fédéral de Port Harrison à Inukjuak serait le premier pensionnat autochtone au Québec. Le racisme et les discriminations  dont les élèves ont été victimes faisaient partie intégrante de ce type de système d’éducation. Le racisme systémique est un problème politique. La solution est politique.</a:t>
            </a:r>
            <a:endParaRPr b="0" lang="fr-CA" sz="1300" spc="-1" strike="noStrike">
              <a:latin typeface="Arial"/>
            </a:endParaRPr>
          </a:p>
        </p:txBody>
      </p:sp>
      <p:sp>
        <p:nvSpPr>
          <p:cNvPr id="21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926E1E0-200F-4276-9227-FA01C8B3C2C0}" type="slidenum">
              <a:rPr b="0" lang="fr-CA" sz="1200" spc="-1" strike="noStrike">
                <a:solidFill>
                  <a:srgbClr val="000000"/>
                </a:solidFill>
                <a:latin typeface="Calibri"/>
                <a:ea typeface="ＭＳ Ｐゴシック"/>
              </a:rPr>
              <a:t>&lt;numéro&gt;</a:t>
            </a:fld>
            <a:endParaRPr b="0" lang="fr-CA"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1143000" y="685800"/>
            <a:ext cx="4571640" cy="3428640"/>
          </a:xfrm>
          <a:prstGeom prst="rect">
            <a:avLst/>
          </a:prstGeom>
        </p:spPr>
      </p:sp>
      <p:sp>
        <p:nvSpPr>
          <p:cNvPr id="225"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Les pensionnats autochtones, c’est plus de 165 ans de politiques assimilationnistes.</a:t>
            </a:r>
            <a:endParaRPr b="0" lang="fr-CA" sz="1300" spc="-1" strike="noStrike">
              <a:latin typeface="Arial"/>
            </a:endParaRPr>
          </a:p>
        </p:txBody>
      </p:sp>
      <p:sp>
        <p:nvSpPr>
          <p:cNvPr id="226" name="TextShape 3"/>
          <p:cNvSpPr txBox="1"/>
          <p:nvPr/>
        </p:nvSpPr>
        <p:spPr>
          <a:xfrm>
            <a:off x="3884760" y="8685360"/>
            <a:ext cx="2971440" cy="456840"/>
          </a:xfrm>
          <a:prstGeom prst="rect">
            <a:avLst/>
          </a:prstGeom>
          <a:noFill/>
          <a:ln>
            <a:noFill/>
          </a:ln>
        </p:spPr>
        <p:txBody>
          <a:bodyPr anchor="b">
            <a:noAutofit/>
          </a:bodyPr>
          <a:p>
            <a:pPr algn="r">
              <a:lnSpc>
                <a:spcPct val="100000"/>
              </a:lnSpc>
            </a:pPr>
            <a:fld id="{F0F051DA-6457-4028-AC7D-6D88F8A2018D}"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sldImg"/>
          </p:nvPr>
        </p:nvSpPr>
        <p:spPr>
          <a:xfrm>
            <a:off x="1143000" y="685800"/>
            <a:ext cx="4571640" cy="3428640"/>
          </a:xfrm>
          <a:prstGeom prst="rect">
            <a:avLst/>
          </a:prstGeom>
        </p:spPr>
      </p:sp>
      <p:sp>
        <p:nvSpPr>
          <p:cNvPr id="228"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L’extermination totale par des moyens militaires étant jugée impraticable, l’État colonial passe du génocide physique au génocide culturel.</a:t>
            </a:r>
            <a:endParaRPr b="0" lang="fr-CA" sz="1300" spc="-1" strike="noStrike">
              <a:latin typeface="Arial"/>
            </a:endParaRPr>
          </a:p>
        </p:txBody>
      </p:sp>
      <p:sp>
        <p:nvSpPr>
          <p:cNvPr id="229" name="TextShape 3"/>
          <p:cNvSpPr txBox="1"/>
          <p:nvPr/>
        </p:nvSpPr>
        <p:spPr>
          <a:xfrm>
            <a:off x="3884760" y="8685360"/>
            <a:ext cx="2971440" cy="456840"/>
          </a:xfrm>
          <a:prstGeom prst="rect">
            <a:avLst/>
          </a:prstGeom>
          <a:noFill/>
          <a:ln>
            <a:noFill/>
          </a:ln>
        </p:spPr>
        <p:txBody>
          <a:bodyPr anchor="b">
            <a:noAutofit/>
          </a:bodyPr>
          <a:p>
            <a:pPr algn="r">
              <a:lnSpc>
                <a:spcPct val="100000"/>
              </a:lnSpc>
            </a:pPr>
            <a:fld id="{419547CC-0BDC-45D1-AFBD-86826A104DEB}"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1143000" y="685800"/>
            <a:ext cx="4571640" cy="3428640"/>
          </a:xfrm>
          <a:prstGeom prst="rect">
            <a:avLst/>
          </a:prstGeom>
        </p:spPr>
      </p:sp>
      <p:sp>
        <p:nvSpPr>
          <p:cNvPr id="231"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Chronologie des évènements ayant marqué le système des pensionnats visant les autochtones.</a:t>
            </a:r>
            <a:endParaRPr b="0" lang="fr-CA" sz="1300" spc="-1" strike="noStrike">
              <a:latin typeface="Arial"/>
            </a:endParaRPr>
          </a:p>
        </p:txBody>
      </p:sp>
      <p:sp>
        <p:nvSpPr>
          <p:cNvPr id="232" name="TextShape 3"/>
          <p:cNvSpPr txBox="1"/>
          <p:nvPr/>
        </p:nvSpPr>
        <p:spPr>
          <a:xfrm>
            <a:off x="3884760" y="8685360"/>
            <a:ext cx="2971440" cy="456840"/>
          </a:xfrm>
          <a:prstGeom prst="rect">
            <a:avLst/>
          </a:prstGeom>
          <a:noFill/>
          <a:ln>
            <a:noFill/>
          </a:ln>
        </p:spPr>
        <p:txBody>
          <a:bodyPr anchor="b">
            <a:noAutofit/>
          </a:bodyPr>
          <a:p>
            <a:pPr algn="r">
              <a:lnSpc>
                <a:spcPct val="100000"/>
              </a:lnSpc>
            </a:pPr>
            <a:fld id="{24782737-01F4-4A57-84CF-8A0DAD06AC39}"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sldImg"/>
          </p:nvPr>
        </p:nvSpPr>
        <p:spPr>
          <a:xfrm>
            <a:off x="1143000" y="685800"/>
            <a:ext cx="4571640" cy="3428640"/>
          </a:xfrm>
          <a:prstGeom prst="rect">
            <a:avLst/>
          </a:prstGeom>
        </p:spPr>
      </p:sp>
      <p:sp>
        <p:nvSpPr>
          <p:cNvPr id="234"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Comparaison entre un pensionnat autochtone et une école américaine aux Philippines. Il s’agit de la même idéologie de génocide culturelle.</a:t>
            </a:r>
            <a:endParaRPr b="0" lang="fr-CA" sz="1300" spc="-1" strike="noStrike">
              <a:latin typeface="Arial"/>
            </a:endParaRPr>
          </a:p>
        </p:txBody>
      </p:sp>
      <p:sp>
        <p:nvSpPr>
          <p:cNvPr id="235" name="TextShape 3"/>
          <p:cNvSpPr txBox="1"/>
          <p:nvPr/>
        </p:nvSpPr>
        <p:spPr>
          <a:xfrm>
            <a:off x="3884760" y="8685360"/>
            <a:ext cx="2971440" cy="456840"/>
          </a:xfrm>
          <a:prstGeom prst="rect">
            <a:avLst/>
          </a:prstGeom>
          <a:noFill/>
          <a:ln>
            <a:noFill/>
          </a:ln>
        </p:spPr>
        <p:txBody>
          <a:bodyPr anchor="b">
            <a:noAutofit/>
          </a:bodyPr>
          <a:p>
            <a:pPr algn="r">
              <a:lnSpc>
                <a:spcPct val="100000"/>
              </a:lnSpc>
            </a:pPr>
            <a:fld id="{677F6AEC-DEDA-42F5-A5C1-CDB810457C90}"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1143000" y="685800"/>
            <a:ext cx="4571640" cy="3428640"/>
          </a:xfrm>
          <a:prstGeom prst="rect">
            <a:avLst/>
          </a:prstGeom>
        </p:spPr>
      </p:sp>
      <p:sp>
        <p:nvSpPr>
          <p:cNvPr id="237"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Caricatures visant à soutenir l’idéologie raciste. À  gauche: Un Yankee amenant un “sauvage” à l’école. À droite: Oncle Sam enseigne à des enfants nommés Cuba, Hawaï, Porto-Rico et Philippines.</a:t>
            </a:r>
            <a:endParaRPr b="0" lang="fr-CA" sz="1300" spc="-1" strike="noStrike">
              <a:latin typeface="Arial"/>
            </a:endParaRPr>
          </a:p>
        </p:txBody>
      </p:sp>
      <p:sp>
        <p:nvSpPr>
          <p:cNvPr id="238" name="TextShape 3"/>
          <p:cNvSpPr txBox="1"/>
          <p:nvPr/>
        </p:nvSpPr>
        <p:spPr>
          <a:xfrm>
            <a:off x="3884760" y="8685360"/>
            <a:ext cx="2971440" cy="456840"/>
          </a:xfrm>
          <a:prstGeom prst="rect">
            <a:avLst/>
          </a:prstGeom>
          <a:noFill/>
          <a:ln>
            <a:noFill/>
          </a:ln>
        </p:spPr>
        <p:txBody>
          <a:bodyPr anchor="b">
            <a:noAutofit/>
          </a:bodyPr>
          <a:p>
            <a:pPr algn="r">
              <a:lnSpc>
                <a:spcPct val="100000"/>
              </a:lnSpc>
            </a:pPr>
            <a:fld id="{02D8328E-4C76-42A2-BA58-E46EF78F25E9}"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1143000" y="685800"/>
            <a:ext cx="4571640" cy="3428640"/>
          </a:xfrm>
          <a:prstGeom prst="rect">
            <a:avLst/>
          </a:prstGeom>
        </p:spPr>
      </p:sp>
      <p:sp>
        <p:nvSpPr>
          <p:cNvPr id="24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L’esclavage des Amérindiens et des Noirs a existé pendant 200 ans au Québec.</a:t>
            </a:r>
            <a:endParaRPr b="0" lang="fr-CA" sz="1300" spc="-1" strike="noStrike">
              <a:latin typeface="Arial"/>
            </a:endParaRPr>
          </a:p>
        </p:txBody>
      </p:sp>
      <p:sp>
        <p:nvSpPr>
          <p:cNvPr id="241" name="TextShape 3"/>
          <p:cNvSpPr txBox="1"/>
          <p:nvPr/>
        </p:nvSpPr>
        <p:spPr>
          <a:xfrm>
            <a:off x="3884760" y="8685360"/>
            <a:ext cx="2971440" cy="456840"/>
          </a:xfrm>
          <a:prstGeom prst="rect">
            <a:avLst/>
          </a:prstGeom>
          <a:noFill/>
          <a:ln>
            <a:noFill/>
          </a:ln>
        </p:spPr>
        <p:txBody>
          <a:bodyPr anchor="b">
            <a:noAutofit/>
          </a:bodyPr>
          <a:p>
            <a:pPr algn="r">
              <a:lnSpc>
                <a:spcPct val="100000"/>
              </a:lnSpc>
            </a:pPr>
            <a:fld id="{23E07429-0031-4F43-9655-E2BB201ECD92}"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1143000" y="685800"/>
            <a:ext cx="4571640" cy="3428640"/>
          </a:xfrm>
          <a:prstGeom prst="rect">
            <a:avLst/>
          </a:prstGeom>
        </p:spPr>
      </p:sp>
      <p:sp>
        <p:nvSpPr>
          <p:cNvPr id="243" name="PlaceHolder 2"/>
          <p:cNvSpPr>
            <a:spLocks noGrp="1"/>
          </p:cNvSpPr>
          <p:nvPr>
            <p:ph type="body"/>
          </p:nvPr>
        </p:nvSpPr>
        <p:spPr>
          <a:xfrm>
            <a:off x="685800" y="4343400"/>
            <a:ext cx="5486040" cy="4114440"/>
          </a:xfrm>
          <a:prstGeom prst="rect">
            <a:avLst/>
          </a:prstGeom>
        </p:spPr>
        <p:txBody>
          <a:bodyPr>
            <a:noAutofit/>
          </a:bodyPr>
          <a:p>
            <a:endParaRPr b="0" lang="fr-CA" sz="2000" spc="-1" strike="noStrike">
              <a:latin typeface="Arial"/>
            </a:endParaRPr>
          </a:p>
        </p:txBody>
      </p:sp>
      <p:sp>
        <p:nvSpPr>
          <p:cNvPr id="24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728C338E-95ED-4576-AF8A-EC5CCE7067F7}" type="slidenum">
              <a:rPr b="0" lang="fr-CA" sz="1200" spc="-1" strike="noStrike">
                <a:solidFill>
                  <a:srgbClr val="000000"/>
                </a:solidFill>
                <a:latin typeface="Calibri"/>
                <a:ea typeface="ＭＳ Ｐゴシック"/>
              </a:rPr>
              <a:t>&lt;numéro&gt;</a:t>
            </a:fld>
            <a:endParaRPr b="0" lang="fr-CA"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1143000" y="685800"/>
            <a:ext cx="4571640" cy="3428640"/>
          </a:xfrm>
          <a:prstGeom prst="rect">
            <a:avLst/>
          </a:prstGeom>
        </p:spPr>
      </p:sp>
      <p:sp>
        <p:nvSpPr>
          <p:cNvPr id="246"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2000" spc="-1" strike="noStrike">
                <a:latin typeface="Arial"/>
              </a:rPr>
              <a:t>Production sociale d’une inégalité fondée sur la race dans les décisions dont les gens font l’objet et les traitements qui leurs sont dispensés.</a:t>
            </a:r>
            <a:endParaRPr b="0" lang="fr-CA" sz="2000" spc="-1" strike="noStrike">
              <a:latin typeface="Arial"/>
            </a:endParaRPr>
          </a:p>
          <a:p>
            <a:pPr marL="216000" indent="-216000">
              <a:lnSpc>
                <a:spcPct val="100000"/>
              </a:lnSpc>
            </a:pPr>
            <a:endParaRPr b="0" lang="fr-CA" sz="2000" spc="-1" strike="noStrike">
              <a:latin typeface="Arial"/>
            </a:endParaRPr>
          </a:p>
          <a:p>
            <a:pPr marL="216000" indent="-216000">
              <a:lnSpc>
                <a:spcPct val="100000"/>
              </a:lnSpc>
            </a:pPr>
            <a:r>
              <a:rPr b="0" lang="fr-CA" sz="2000" spc="-1" strike="noStrike">
                <a:latin typeface="Arial"/>
              </a:rPr>
              <a:t>Race: constructions sociales présentées comme étant réelles , différentes et inégales</a:t>
            </a:r>
            <a:endParaRPr b="0" lang="fr-CA" sz="2000" spc="-1" strike="noStrike">
              <a:latin typeface="Arial"/>
            </a:endParaRPr>
          </a:p>
          <a:p>
            <a:pPr marL="216000" indent="-216000">
              <a:lnSpc>
                <a:spcPct val="100000"/>
              </a:lnSpc>
            </a:pPr>
            <a:endParaRPr b="0" lang="fr-CA" sz="2000" spc="-1" strike="noStrike">
              <a:latin typeface="Arial"/>
            </a:endParaRPr>
          </a:p>
          <a:p>
            <a:pPr marL="216000" indent="-216000">
              <a:lnSpc>
                <a:spcPct val="100000"/>
              </a:lnSpc>
            </a:pPr>
            <a:r>
              <a:rPr b="0" lang="fr-CA" sz="2000" spc="-1" strike="noStrike">
                <a:latin typeface="Arial"/>
              </a:rPr>
              <a:t>Interaction entre structurel et personnel</a:t>
            </a:r>
            <a:endParaRPr b="0" lang="fr-CA" sz="2000" spc="-1" strike="noStrike">
              <a:latin typeface="Arial"/>
            </a:endParaRPr>
          </a:p>
        </p:txBody>
      </p:sp>
      <p:sp>
        <p:nvSpPr>
          <p:cNvPr id="24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E140A54F-895E-4FB8-A1F9-F966163071E6}"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1143000" y="685800"/>
            <a:ext cx="4571640" cy="3428640"/>
          </a:xfrm>
          <a:prstGeom prst="rect">
            <a:avLst/>
          </a:prstGeom>
        </p:spPr>
      </p:sp>
      <p:sp>
        <p:nvSpPr>
          <p:cNvPr id="249"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2000" spc="-1" strike="noStrike">
                <a:latin typeface="Arial"/>
              </a:rPr>
              <a:t>Si un homme blanc veut me lyncher, c’est son problème. S’il a le pouvoir de me lyncher, c’est mon problème. Le racisme n’est pas une question d’attitude, c’est une question de pouvoir. Le racisme tire son pouvoir du capitalisme. Par conséquent, si vous êtes anti-racistes, que vous le sachiez ou non, vous devez être anti-capitalistes. Le pouvoir du racisme et du sexisme viennent du capitalisme pas d’une attitude.</a:t>
            </a:r>
            <a:endParaRPr b="0" lang="fr-CA" sz="2000" spc="-1" strike="noStrike">
              <a:latin typeface="Arial"/>
            </a:endParaRPr>
          </a:p>
          <a:p>
            <a:pPr marL="216000" indent="-216000">
              <a:lnSpc>
                <a:spcPct val="100000"/>
              </a:lnSpc>
            </a:pPr>
            <a:endParaRPr b="0" lang="fr-CA" sz="2000" spc="-1" strike="noStrike">
              <a:latin typeface="Arial"/>
            </a:endParaRPr>
          </a:p>
        </p:txBody>
      </p:sp>
      <p:sp>
        <p:nvSpPr>
          <p:cNvPr id="25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5DE9401D-53BC-40F7-B89E-08A2D850790B}"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1143000" y="685800"/>
            <a:ext cx="4571640" cy="3428640"/>
          </a:xfrm>
          <a:prstGeom prst="rect">
            <a:avLst/>
          </a:prstGeom>
        </p:spPr>
      </p:sp>
      <p:sp>
        <p:nvSpPr>
          <p:cNvPr id="25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Il n’y a pas de capitalisme sans racisme.  Les écrits de Marx soutiennent que le mode de production capitaliste nécessite matériellement le racisme constitué en tant que système.</a:t>
            </a:r>
            <a:endParaRPr b="0" lang="fr-CA" sz="1300" spc="-1" strike="noStrike">
              <a:latin typeface="Arial"/>
            </a:endParaRPr>
          </a:p>
        </p:txBody>
      </p:sp>
      <p:sp>
        <p:nvSpPr>
          <p:cNvPr id="253" name="TextShape 3"/>
          <p:cNvSpPr txBox="1"/>
          <p:nvPr/>
        </p:nvSpPr>
        <p:spPr>
          <a:xfrm>
            <a:off x="3884760" y="8685360"/>
            <a:ext cx="2971440" cy="456840"/>
          </a:xfrm>
          <a:prstGeom prst="rect">
            <a:avLst/>
          </a:prstGeom>
          <a:noFill/>
          <a:ln>
            <a:noFill/>
          </a:ln>
        </p:spPr>
        <p:txBody>
          <a:bodyPr anchor="b">
            <a:noAutofit/>
          </a:bodyPr>
          <a:p>
            <a:pPr algn="r">
              <a:lnSpc>
                <a:spcPct val="100000"/>
              </a:lnSpc>
            </a:pPr>
            <a:fld id="{0AA98327-6B45-470F-8E09-A06DF3A83A0A}"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sldImg"/>
          </p:nvPr>
        </p:nvSpPr>
        <p:spPr>
          <a:xfrm>
            <a:off x="1143000" y="685800"/>
            <a:ext cx="4571640" cy="3428640"/>
          </a:xfrm>
          <a:prstGeom prst="rect">
            <a:avLst/>
          </a:prstGeom>
        </p:spPr>
      </p:sp>
      <p:sp>
        <p:nvSpPr>
          <p:cNvPr id="255" name="PlaceHolder 2"/>
          <p:cNvSpPr>
            <a:spLocks noGrp="1"/>
          </p:cNvSpPr>
          <p:nvPr>
            <p:ph type="body"/>
          </p:nvPr>
        </p:nvSpPr>
        <p:spPr>
          <a:xfrm>
            <a:off x="685800" y="4343400"/>
            <a:ext cx="5486040" cy="4114440"/>
          </a:xfrm>
          <a:prstGeom prst="rect">
            <a:avLst/>
          </a:prstGeom>
        </p:spPr>
        <p:txBody>
          <a:bodyPr>
            <a:noAutofit/>
          </a:bodyPr>
          <a:p>
            <a:endParaRPr b="0" lang="fr-CA" sz="2000" spc="-1" strike="noStrike">
              <a:latin typeface="Arial"/>
            </a:endParaRPr>
          </a:p>
        </p:txBody>
      </p:sp>
      <p:sp>
        <p:nvSpPr>
          <p:cNvPr id="256" name="TextShape 3"/>
          <p:cNvSpPr txBox="1"/>
          <p:nvPr/>
        </p:nvSpPr>
        <p:spPr>
          <a:xfrm>
            <a:off x="3884760" y="8685360"/>
            <a:ext cx="2971440" cy="456840"/>
          </a:xfrm>
          <a:prstGeom prst="rect">
            <a:avLst/>
          </a:prstGeom>
          <a:noFill/>
          <a:ln>
            <a:noFill/>
          </a:ln>
        </p:spPr>
        <p:txBody>
          <a:bodyPr anchor="b">
            <a:noAutofit/>
          </a:bodyPr>
          <a:p>
            <a:pPr algn="r">
              <a:lnSpc>
                <a:spcPct val="100000"/>
              </a:lnSpc>
            </a:pPr>
            <a:fld id="{F18F3F68-455F-4BE0-B26E-0AE66E08E919}"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1143000" y="685800"/>
            <a:ext cx="4571640" cy="3428640"/>
          </a:xfrm>
          <a:prstGeom prst="rect">
            <a:avLst/>
          </a:prstGeom>
        </p:spPr>
      </p:sp>
      <p:sp>
        <p:nvSpPr>
          <p:cNvPr id="258"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Dr. John Henry Clarke un pionnier des études afro-américaine (African American studies) fait le lien entre racisme et contrôle social: Chacun reste à sa place. Pas de remise en question de la domination.</a:t>
            </a:r>
            <a:endParaRPr b="0" lang="fr-CA" sz="1300" spc="-1" strike="noStrike">
              <a:latin typeface="Arial"/>
            </a:endParaRPr>
          </a:p>
        </p:txBody>
      </p:sp>
      <p:sp>
        <p:nvSpPr>
          <p:cNvPr id="259"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C0510E4-E64E-497B-BDFE-7905F0F1F7B6}"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sldImg"/>
          </p:nvPr>
        </p:nvSpPr>
        <p:spPr>
          <a:xfrm>
            <a:off x="1143000" y="685800"/>
            <a:ext cx="4571640" cy="3428640"/>
          </a:xfrm>
          <a:prstGeom prst="rect">
            <a:avLst/>
          </a:prstGeom>
        </p:spPr>
      </p:sp>
      <p:sp>
        <p:nvSpPr>
          <p:cNvPr id="261"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Voir le film «Neuvième  étage» sur le site de l’ONF. Documentaire au sujet du sit-in à l’Université Sir George William (aujourd’hui Concordia). Le sit-in  visait à soutenir des étudiants antillais  systématiquement évalués à la baisse par un professeur de biologie. Le cours de biologie était un préalable pour entrer en médecine. Non sanctionné par l’administration universitaire, l’action du professeur était un obstacle à la mobilité sociale.</a:t>
            </a:r>
            <a:endParaRPr b="0" lang="fr-CA" sz="1300" spc="-1" strike="noStrike">
              <a:latin typeface="Arial"/>
            </a:endParaRPr>
          </a:p>
        </p:txBody>
      </p:sp>
      <p:sp>
        <p:nvSpPr>
          <p:cNvPr id="262" name="TextShape 3"/>
          <p:cNvSpPr txBox="1"/>
          <p:nvPr/>
        </p:nvSpPr>
        <p:spPr>
          <a:xfrm>
            <a:off x="3884760" y="8685360"/>
            <a:ext cx="2971440" cy="456840"/>
          </a:xfrm>
          <a:prstGeom prst="rect">
            <a:avLst/>
          </a:prstGeom>
          <a:noFill/>
          <a:ln>
            <a:noFill/>
          </a:ln>
        </p:spPr>
        <p:txBody>
          <a:bodyPr anchor="b">
            <a:noAutofit/>
          </a:bodyPr>
          <a:p>
            <a:pPr algn="r">
              <a:lnSpc>
                <a:spcPct val="100000"/>
              </a:lnSpc>
            </a:pPr>
            <a:fld id="{C5E0484E-1341-4ACF-AD41-EB27426CAE6A}"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1143000" y="685800"/>
            <a:ext cx="4571640" cy="3428640"/>
          </a:xfrm>
          <a:prstGeom prst="rect">
            <a:avLst/>
          </a:prstGeom>
        </p:spPr>
      </p:sp>
      <p:sp>
        <p:nvSpPr>
          <p:cNvPr id="264"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Sur représentation des autochtones  (et surtout des femmes autochtones) dans les prisons fédérales. Le profilage racial en serait la principale cause. Les autochtones vivant de l’itinérance dans les centres urbains sont ciblés par la police.</a:t>
            </a:r>
            <a:endParaRPr b="0" lang="fr-CA" sz="1300" spc="-1" strike="noStrike">
              <a:latin typeface="Arial"/>
            </a:endParaRPr>
          </a:p>
        </p:txBody>
      </p:sp>
      <p:sp>
        <p:nvSpPr>
          <p:cNvPr id="265" name="TextShape 3"/>
          <p:cNvSpPr txBox="1"/>
          <p:nvPr/>
        </p:nvSpPr>
        <p:spPr>
          <a:xfrm>
            <a:off x="3884760" y="8685360"/>
            <a:ext cx="2971440" cy="456840"/>
          </a:xfrm>
          <a:prstGeom prst="rect">
            <a:avLst/>
          </a:prstGeom>
          <a:noFill/>
          <a:ln>
            <a:noFill/>
          </a:ln>
        </p:spPr>
        <p:txBody>
          <a:bodyPr anchor="b">
            <a:noAutofit/>
          </a:bodyPr>
          <a:p>
            <a:pPr algn="r">
              <a:lnSpc>
                <a:spcPct val="100000"/>
              </a:lnSpc>
            </a:pPr>
            <a:fld id="{B9012407-7170-4E9A-9505-9ED1418E7B60}"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1143000" y="685800"/>
            <a:ext cx="4571640" cy="3428640"/>
          </a:xfrm>
          <a:prstGeom prst="rect">
            <a:avLst/>
          </a:prstGeom>
        </p:spPr>
      </p:sp>
      <p:sp>
        <p:nvSpPr>
          <p:cNvPr id="267"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Sur représentation des Noirs dans les prisons fédérales canadiennes.. Le profilage racial serait en cause. Les effectifs policiers sont plus importants à Montré-Nord qu’à Outremont. Il y a des arrestations pour des délits mineurs tels que le flanage dans un parc.</a:t>
            </a:r>
            <a:endParaRPr b="0" lang="fr-CA" sz="1300" spc="-1" strike="noStrike">
              <a:latin typeface="Arial"/>
            </a:endParaRPr>
          </a:p>
        </p:txBody>
      </p:sp>
      <p:sp>
        <p:nvSpPr>
          <p:cNvPr id="268" name="TextShape 3"/>
          <p:cNvSpPr txBox="1"/>
          <p:nvPr/>
        </p:nvSpPr>
        <p:spPr>
          <a:xfrm>
            <a:off x="3884760" y="8685360"/>
            <a:ext cx="2971440" cy="456840"/>
          </a:xfrm>
          <a:prstGeom prst="rect">
            <a:avLst/>
          </a:prstGeom>
          <a:noFill/>
          <a:ln>
            <a:noFill/>
          </a:ln>
        </p:spPr>
        <p:txBody>
          <a:bodyPr anchor="b">
            <a:noAutofit/>
          </a:bodyPr>
          <a:p>
            <a:pPr algn="r">
              <a:lnSpc>
                <a:spcPct val="100000"/>
              </a:lnSpc>
            </a:pPr>
            <a:fld id="{E3F1A9E3-250A-4C94-93A3-81B4883183DC}"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1143000" y="685800"/>
            <a:ext cx="4571640" cy="3428640"/>
          </a:xfrm>
          <a:prstGeom prst="rect">
            <a:avLst/>
          </a:prstGeom>
        </p:spPr>
      </p:sp>
      <p:sp>
        <p:nvSpPr>
          <p:cNvPr id="27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Écart de 7% entre détenus noirs et détenus blancs dans l’accès au programme de réhabilitation en prison.</a:t>
            </a:r>
            <a:endParaRPr b="0" lang="fr-CA" sz="1300" spc="-1" strike="noStrike">
              <a:latin typeface="Arial"/>
            </a:endParaRPr>
          </a:p>
        </p:txBody>
      </p:sp>
      <p:sp>
        <p:nvSpPr>
          <p:cNvPr id="271" name="TextShape 3"/>
          <p:cNvSpPr txBox="1"/>
          <p:nvPr/>
        </p:nvSpPr>
        <p:spPr>
          <a:xfrm>
            <a:off x="3884760" y="8685360"/>
            <a:ext cx="2971440" cy="456840"/>
          </a:xfrm>
          <a:prstGeom prst="rect">
            <a:avLst/>
          </a:prstGeom>
          <a:noFill/>
          <a:ln>
            <a:noFill/>
          </a:ln>
        </p:spPr>
        <p:txBody>
          <a:bodyPr anchor="b">
            <a:noAutofit/>
          </a:bodyPr>
          <a:p>
            <a:pPr algn="r">
              <a:lnSpc>
                <a:spcPct val="100000"/>
              </a:lnSpc>
            </a:pPr>
            <a:fld id="{1A22FAFE-5DF1-4582-9D22-33E94C372397}"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1143000" y="685800"/>
            <a:ext cx="4571640" cy="3428640"/>
          </a:xfrm>
          <a:prstGeom prst="rect">
            <a:avLst/>
          </a:prstGeom>
        </p:spPr>
      </p:sp>
      <p:sp>
        <p:nvSpPr>
          <p:cNvPr id="273"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54% des immigrants nouvellement arrivés sont surqualifiés pour l’emploi qu’ils occupent.</a:t>
            </a:r>
            <a:endParaRPr b="0" lang="fr-CA" sz="1300" spc="-1" strike="noStrike">
              <a:latin typeface="Arial"/>
            </a:endParaRPr>
          </a:p>
          <a:p>
            <a:pPr marL="216000" indent="-216000">
              <a:lnSpc>
                <a:spcPct val="100000"/>
              </a:lnSpc>
            </a:pPr>
            <a:endParaRPr b="0" lang="fr-CA" sz="1300" spc="-1" strike="noStrike">
              <a:latin typeface="Arial"/>
            </a:endParaRPr>
          </a:p>
          <a:p>
            <a:pPr marL="216000" indent="-216000">
              <a:lnSpc>
                <a:spcPct val="100000"/>
              </a:lnSpc>
            </a:pPr>
            <a:r>
              <a:rPr b="0" lang="fr-CA" sz="1300" spc="-1" strike="noStrike">
                <a:latin typeface="Arial"/>
              </a:rPr>
              <a:t>46% des femmes immigrantes en situation de surqualification. Celles-ci disposent d’un revenu qui équivaut à 90% de celui des femmes nées au pays et à 60% de celui des hommes nés au pays.</a:t>
            </a:r>
            <a:endParaRPr b="0" lang="fr-CA" sz="1300" spc="-1" strike="noStrike">
              <a:latin typeface="Arial"/>
            </a:endParaRPr>
          </a:p>
        </p:txBody>
      </p:sp>
      <p:sp>
        <p:nvSpPr>
          <p:cNvPr id="27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02A36E3-5393-47A8-9157-F50415B5E2CD}"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1143000" y="685800"/>
            <a:ext cx="4571640" cy="3428640"/>
          </a:xfrm>
          <a:prstGeom prst="rect">
            <a:avLst/>
          </a:prstGeom>
        </p:spPr>
      </p:sp>
      <p:sp>
        <p:nvSpPr>
          <p:cNvPr id="276"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Problème de reconnaissance des diplômes: beaucoup de bureaucratie, abandon de parcours, processus déficient de reconnaissance des acquis.</a:t>
            </a:r>
            <a:endParaRPr b="0" lang="fr-CA" sz="1300" spc="-1" strike="noStrike">
              <a:latin typeface="Arial"/>
            </a:endParaRPr>
          </a:p>
        </p:txBody>
      </p:sp>
      <p:sp>
        <p:nvSpPr>
          <p:cNvPr id="27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DCD592A2-F722-41B4-B3ED-854E97C984F9}"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Img"/>
          </p:nvPr>
        </p:nvSpPr>
        <p:spPr>
          <a:xfrm>
            <a:off x="1143000" y="685800"/>
            <a:ext cx="4571640" cy="3428640"/>
          </a:xfrm>
          <a:prstGeom prst="rect">
            <a:avLst/>
          </a:prstGeom>
        </p:spPr>
      </p:sp>
      <p:sp>
        <p:nvSpPr>
          <p:cNvPr id="216" name="PlaceHolder 2"/>
          <p:cNvSpPr>
            <a:spLocks noGrp="1"/>
          </p:cNvSpPr>
          <p:nvPr>
            <p:ph type="body"/>
          </p:nvPr>
        </p:nvSpPr>
        <p:spPr>
          <a:xfrm>
            <a:off x="685800" y="4343400"/>
            <a:ext cx="5486040" cy="4114440"/>
          </a:xfrm>
          <a:prstGeom prst="rect">
            <a:avLst/>
          </a:prstGeom>
        </p:spPr>
        <p:txBody>
          <a:bodyPr>
            <a:noAutofit/>
          </a:bodyPr>
          <a:p>
            <a:endParaRPr b="0" lang="fr-CA" sz="2000" spc="-1" strike="noStrike">
              <a:latin typeface="Arial"/>
            </a:endParaRPr>
          </a:p>
        </p:txBody>
      </p:sp>
      <p:sp>
        <p:nvSpPr>
          <p:cNvPr id="21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0726A6B4-905C-4138-B861-2DD0A075E7EA}" type="slidenum">
              <a:rPr b="0" lang="fr-CA" sz="1200" spc="-1" strike="noStrike">
                <a:solidFill>
                  <a:srgbClr val="000000"/>
                </a:solidFill>
                <a:latin typeface="Calibri"/>
                <a:ea typeface="ＭＳ Ｐゴシック"/>
              </a:rPr>
              <a:t>&lt;numéro&gt;</a:t>
            </a:fld>
            <a:endParaRPr b="0" lang="fr-CA"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sldImg"/>
          </p:nvPr>
        </p:nvSpPr>
        <p:spPr>
          <a:xfrm>
            <a:off x="1143000" y="685800"/>
            <a:ext cx="4571640" cy="3428640"/>
          </a:xfrm>
          <a:prstGeom prst="rect">
            <a:avLst/>
          </a:prstGeom>
        </p:spPr>
      </p:sp>
      <p:sp>
        <p:nvSpPr>
          <p:cNvPr id="279"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Selon une étude du CEETUM, entre 1985 et 2013, le gouvernement provincial n’a pas atteint ses propres cibles établies dans les programmes d’accès à l’égalité (PAE). </a:t>
            </a:r>
            <a:endParaRPr b="0" lang="fr-CA" sz="1300" spc="-1" strike="noStrike">
              <a:latin typeface="Arial"/>
            </a:endParaRPr>
          </a:p>
        </p:txBody>
      </p:sp>
      <p:sp>
        <p:nvSpPr>
          <p:cNvPr id="28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DA75AEC3-A685-4E4B-AE07-79AD30828604}"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1143000" y="685800"/>
            <a:ext cx="4571640" cy="3428640"/>
          </a:xfrm>
          <a:prstGeom prst="rect">
            <a:avLst/>
          </a:prstGeom>
        </p:spPr>
      </p:sp>
      <p:sp>
        <p:nvSpPr>
          <p:cNvPr id="28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Les travailleurs agricoles temporaires venant d’Amérique latine ou des Caraïbes ne bénéficient pas des mêmes droits. Il y a eu des cas d’abus dignes d’un système esclavagiste.</a:t>
            </a:r>
            <a:endParaRPr b="0" lang="fr-CA" sz="1300" spc="-1" strike="noStrike">
              <a:latin typeface="Arial"/>
            </a:endParaRPr>
          </a:p>
        </p:txBody>
      </p:sp>
      <p:sp>
        <p:nvSpPr>
          <p:cNvPr id="283" name="TextShape 3"/>
          <p:cNvSpPr txBox="1"/>
          <p:nvPr/>
        </p:nvSpPr>
        <p:spPr>
          <a:xfrm>
            <a:off x="3884760" y="8685360"/>
            <a:ext cx="2971440" cy="456840"/>
          </a:xfrm>
          <a:prstGeom prst="rect">
            <a:avLst/>
          </a:prstGeom>
          <a:noFill/>
          <a:ln>
            <a:noFill/>
          </a:ln>
        </p:spPr>
        <p:txBody>
          <a:bodyPr anchor="b">
            <a:noAutofit/>
          </a:bodyPr>
          <a:p>
            <a:pPr algn="r">
              <a:lnSpc>
                <a:spcPct val="100000"/>
              </a:lnSpc>
            </a:pPr>
            <a:fld id="{4611E110-E6A4-4DE8-8F48-EDE4A967BFCB}"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sldImg"/>
          </p:nvPr>
        </p:nvSpPr>
        <p:spPr>
          <a:xfrm>
            <a:off x="1143000" y="685800"/>
            <a:ext cx="4571640" cy="3428640"/>
          </a:xfrm>
          <a:prstGeom prst="rect">
            <a:avLst/>
          </a:prstGeom>
        </p:spPr>
      </p:sp>
      <p:sp>
        <p:nvSpPr>
          <p:cNvPr id="285" name="PlaceHolder 2"/>
          <p:cNvSpPr>
            <a:spLocks noGrp="1"/>
          </p:cNvSpPr>
          <p:nvPr>
            <p:ph type="body"/>
          </p:nvPr>
        </p:nvSpPr>
        <p:spPr>
          <a:xfrm>
            <a:off x="685800" y="4343400"/>
            <a:ext cx="5486040" cy="4114440"/>
          </a:xfrm>
          <a:prstGeom prst="rect">
            <a:avLst/>
          </a:prstGeom>
        </p:spPr>
        <p:txBody>
          <a:bodyPr>
            <a:noAutofit/>
          </a:bodyPr>
          <a:p>
            <a:endParaRPr b="0" lang="fr-CA" sz="2000" spc="-1" strike="noStrike">
              <a:latin typeface="Arial"/>
            </a:endParaRPr>
          </a:p>
        </p:txBody>
      </p:sp>
      <p:sp>
        <p:nvSpPr>
          <p:cNvPr id="286" name="TextShape 3"/>
          <p:cNvSpPr txBox="1"/>
          <p:nvPr/>
        </p:nvSpPr>
        <p:spPr>
          <a:xfrm>
            <a:off x="3884760" y="8685360"/>
            <a:ext cx="2971440" cy="456840"/>
          </a:xfrm>
          <a:prstGeom prst="rect">
            <a:avLst/>
          </a:prstGeom>
          <a:noFill/>
          <a:ln>
            <a:noFill/>
          </a:ln>
        </p:spPr>
        <p:txBody>
          <a:bodyPr anchor="b">
            <a:noAutofit/>
          </a:bodyPr>
          <a:p>
            <a:pPr algn="r">
              <a:lnSpc>
                <a:spcPct val="100000"/>
              </a:lnSpc>
            </a:pPr>
            <a:fld id="{9CC5ED6F-0AF1-4E55-AAF4-38C03D195353}" type="slidenum">
              <a:rPr b="0" lang="fr-CA" sz="1200" spc="-1" strike="noStrike">
                <a:solidFill>
                  <a:srgbClr val="000000"/>
                </a:solidFill>
                <a:latin typeface="Calibri"/>
                <a:ea typeface="ＭＳ Ｐゴシック"/>
              </a:rPr>
              <a:t>&lt;numéro&gt;</a:t>
            </a:fld>
            <a:endParaRPr b="0" lang="fr-CA"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1143000" y="685800"/>
            <a:ext cx="4571640" cy="3428640"/>
          </a:xfrm>
          <a:prstGeom prst="rect">
            <a:avLst/>
          </a:prstGeom>
        </p:spPr>
      </p:sp>
      <p:sp>
        <p:nvSpPr>
          <p:cNvPr id="288"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Piste de solutions: D’abord documenter les problèmes. La Commissions scolaire a pu mettre en place des mesures pour réduire les discriminations contre les étudiants noirs après avoir fait une étude démontrant qu’ils étaient expulsés des écoles de façon disproportionnée.</a:t>
            </a:r>
            <a:endParaRPr b="0" lang="fr-CA" sz="1300" spc="-1" strike="noStrike">
              <a:latin typeface="Arial"/>
            </a:endParaRPr>
          </a:p>
        </p:txBody>
      </p:sp>
      <p:sp>
        <p:nvSpPr>
          <p:cNvPr id="289" name="TextShape 3"/>
          <p:cNvSpPr txBox="1"/>
          <p:nvPr/>
        </p:nvSpPr>
        <p:spPr>
          <a:xfrm>
            <a:off x="3884760" y="8685360"/>
            <a:ext cx="2971440" cy="456840"/>
          </a:xfrm>
          <a:prstGeom prst="rect">
            <a:avLst/>
          </a:prstGeom>
          <a:noFill/>
          <a:ln>
            <a:noFill/>
          </a:ln>
        </p:spPr>
        <p:txBody>
          <a:bodyPr anchor="b">
            <a:noAutofit/>
          </a:bodyPr>
          <a:p>
            <a:pPr algn="r">
              <a:lnSpc>
                <a:spcPct val="100000"/>
              </a:lnSpc>
            </a:pPr>
            <a:fld id="{BEB76608-826F-4FDC-B00C-F2D3E205D244}"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sldImg"/>
          </p:nvPr>
        </p:nvSpPr>
        <p:spPr>
          <a:xfrm>
            <a:off x="1143000" y="685800"/>
            <a:ext cx="4571640" cy="3428640"/>
          </a:xfrm>
          <a:prstGeom prst="rect">
            <a:avLst/>
          </a:prstGeom>
        </p:spPr>
      </p:sp>
      <p:sp>
        <p:nvSpPr>
          <p:cNvPr id="291"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La Commission scolaire Marguerite Bourgeois  a lancé un chantier de réflexion avec l’appui de l’Institut du Nouveau monde.  Une série de propositions ont été mises de l’avant pour favoriser le vivre ensemble dans les écoles.</a:t>
            </a:r>
            <a:endParaRPr b="0" lang="fr-CA" sz="1300" spc="-1" strike="noStrike">
              <a:latin typeface="Arial"/>
            </a:endParaRPr>
          </a:p>
        </p:txBody>
      </p:sp>
      <p:sp>
        <p:nvSpPr>
          <p:cNvPr id="292" name="TextShape 3"/>
          <p:cNvSpPr txBox="1"/>
          <p:nvPr/>
        </p:nvSpPr>
        <p:spPr>
          <a:xfrm>
            <a:off x="3884760" y="8685360"/>
            <a:ext cx="2971440" cy="456840"/>
          </a:xfrm>
          <a:prstGeom prst="rect">
            <a:avLst/>
          </a:prstGeom>
          <a:noFill/>
          <a:ln>
            <a:noFill/>
          </a:ln>
        </p:spPr>
        <p:txBody>
          <a:bodyPr anchor="b">
            <a:noAutofit/>
          </a:bodyPr>
          <a:p>
            <a:pPr algn="r">
              <a:lnSpc>
                <a:spcPct val="100000"/>
              </a:lnSpc>
            </a:pPr>
            <a:fld id="{4CD6CF54-771F-4AB6-8546-DA6E81C7FA83}"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1143000" y="685800"/>
            <a:ext cx="4571640" cy="3428640"/>
          </a:xfrm>
          <a:prstGeom prst="rect">
            <a:avLst/>
          </a:prstGeom>
        </p:spPr>
      </p:sp>
      <p:sp>
        <p:nvSpPr>
          <p:cNvPr id="294"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Montréal-Nord est la circonscription la plus défavorisée au Canada. Toute initiative politique visant à contrer le racisme systémique doit tenir compte de ce fait.</a:t>
            </a:r>
            <a:endParaRPr b="0" lang="fr-CA" sz="1300" spc="-1" strike="noStrike">
              <a:latin typeface="Arial"/>
            </a:endParaRPr>
          </a:p>
        </p:txBody>
      </p:sp>
      <p:sp>
        <p:nvSpPr>
          <p:cNvPr id="295" name="TextShape 3"/>
          <p:cNvSpPr txBox="1"/>
          <p:nvPr/>
        </p:nvSpPr>
        <p:spPr>
          <a:xfrm>
            <a:off x="3884760" y="8685360"/>
            <a:ext cx="2971440" cy="456840"/>
          </a:xfrm>
          <a:prstGeom prst="rect">
            <a:avLst/>
          </a:prstGeom>
          <a:noFill/>
          <a:ln>
            <a:noFill/>
          </a:ln>
        </p:spPr>
        <p:txBody>
          <a:bodyPr anchor="b">
            <a:noAutofit/>
          </a:bodyPr>
          <a:p>
            <a:pPr algn="r">
              <a:lnSpc>
                <a:spcPct val="100000"/>
              </a:lnSpc>
            </a:pPr>
            <a:fld id="{5AA64F10-6869-4A1B-9D5D-40858CD2C79E}"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sldImg"/>
          </p:nvPr>
        </p:nvSpPr>
        <p:spPr>
          <a:xfrm>
            <a:off x="1143000" y="685800"/>
            <a:ext cx="4571640" cy="3428640"/>
          </a:xfrm>
          <a:prstGeom prst="rect">
            <a:avLst/>
          </a:prstGeom>
        </p:spPr>
      </p:sp>
      <p:sp>
        <p:nvSpPr>
          <p:cNvPr id="297"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Étude menée dans 14 pays publiée par la revue The Guardian est republié dans la revue l’Actualité. Les sondés surestiment le nombre d’immigrants et de musulmans et sous-estiment le nombre de Chrétiens</a:t>
            </a:r>
            <a:endParaRPr b="0" lang="fr-CA" sz="1300" spc="-1" strike="noStrike">
              <a:latin typeface="Arial"/>
            </a:endParaRPr>
          </a:p>
        </p:txBody>
      </p:sp>
      <p:sp>
        <p:nvSpPr>
          <p:cNvPr id="298" name="TextShape 3"/>
          <p:cNvSpPr txBox="1"/>
          <p:nvPr/>
        </p:nvSpPr>
        <p:spPr>
          <a:xfrm>
            <a:off x="3884760" y="8685360"/>
            <a:ext cx="2971440" cy="456840"/>
          </a:xfrm>
          <a:prstGeom prst="rect">
            <a:avLst/>
          </a:prstGeom>
          <a:noFill/>
          <a:ln>
            <a:noFill/>
          </a:ln>
        </p:spPr>
        <p:txBody>
          <a:bodyPr anchor="b">
            <a:noAutofit/>
          </a:bodyPr>
          <a:p>
            <a:pPr algn="r">
              <a:lnSpc>
                <a:spcPct val="100000"/>
              </a:lnSpc>
            </a:pPr>
            <a:fld id="{ADBBA1F4-D3C4-4377-AB2D-2F7F517CB1AC}"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1143000" y="685800"/>
            <a:ext cx="4571640" cy="3428640"/>
          </a:xfrm>
          <a:prstGeom prst="rect">
            <a:avLst/>
          </a:prstGeom>
        </p:spPr>
      </p:sp>
      <p:sp>
        <p:nvSpPr>
          <p:cNvPr id="30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2000" spc="-1" strike="noStrike">
                <a:latin typeface="Arial"/>
              </a:rPr>
              <a:t>Exclusion: Déplacer, évacuer, éliminer par la force les “autres” de l’espace.</a:t>
            </a:r>
            <a:endParaRPr b="0" lang="fr-CA" sz="2000" spc="-1" strike="noStrike">
              <a:latin typeface="Arial"/>
            </a:endParaRPr>
          </a:p>
          <a:p>
            <a:pPr marL="216000" indent="-216000">
              <a:lnSpc>
                <a:spcPct val="100000"/>
              </a:lnSpc>
            </a:pPr>
            <a:endParaRPr b="0" lang="fr-CA" sz="2000" spc="-1" strike="noStrike">
              <a:latin typeface="Arial"/>
            </a:endParaRPr>
          </a:p>
          <a:p>
            <a:pPr marL="216000" indent="-216000">
              <a:lnSpc>
                <a:spcPct val="100000"/>
              </a:lnSpc>
            </a:pPr>
            <a:r>
              <a:rPr b="0" lang="fr-CA" sz="2000" spc="-1" strike="noStrike">
                <a:latin typeface="Arial"/>
              </a:rPr>
              <a:t>Ségrégation: Monopoliser l’espace et reléguer les autres dans un petit espace à part.</a:t>
            </a:r>
            <a:endParaRPr b="0" lang="fr-CA" sz="2000" spc="-1" strike="noStrike">
              <a:latin typeface="Arial"/>
            </a:endParaRPr>
          </a:p>
          <a:p>
            <a:pPr marL="216000" indent="-216000">
              <a:lnSpc>
                <a:spcPct val="100000"/>
              </a:lnSpc>
            </a:pPr>
            <a:endParaRPr b="0" lang="fr-CA" sz="2000" spc="-1" strike="noStrike">
              <a:latin typeface="Arial"/>
            </a:endParaRPr>
          </a:p>
          <a:p>
            <a:pPr marL="216000" indent="-216000">
              <a:lnSpc>
                <a:spcPct val="100000"/>
              </a:lnSpc>
            </a:pPr>
            <a:r>
              <a:rPr b="0" lang="fr-CA" sz="2000" spc="-1" strike="noStrike">
                <a:latin typeface="Arial"/>
              </a:rPr>
              <a:t>Intégration: Laisser une place prédéfinie aux autres dans le grand espace.</a:t>
            </a:r>
            <a:endParaRPr b="0" lang="fr-CA" sz="2000" spc="-1" strike="noStrike">
              <a:latin typeface="Arial"/>
            </a:endParaRPr>
          </a:p>
          <a:p>
            <a:pPr marL="216000" indent="-216000">
              <a:lnSpc>
                <a:spcPct val="100000"/>
              </a:lnSpc>
            </a:pPr>
            <a:endParaRPr b="0" lang="fr-CA" sz="2000" spc="-1" strike="noStrike">
              <a:latin typeface="Arial"/>
            </a:endParaRPr>
          </a:p>
          <a:p>
            <a:pPr marL="216000" indent="-216000">
              <a:lnSpc>
                <a:spcPct val="100000"/>
              </a:lnSpc>
            </a:pPr>
            <a:r>
              <a:rPr b="0" lang="fr-CA" sz="2000" spc="-1" strike="noStrike">
                <a:latin typeface="Arial"/>
              </a:rPr>
              <a:t>Inclusion: Définir mutuellement l’espace commun </a:t>
            </a:r>
            <a:endParaRPr b="0" lang="fr-CA" sz="2000" spc="-1" strike="noStrike">
              <a:latin typeface="Arial"/>
            </a:endParaRPr>
          </a:p>
        </p:txBody>
      </p:sp>
      <p:sp>
        <p:nvSpPr>
          <p:cNvPr id="301" name="TextShape 3"/>
          <p:cNvSpPr txBox="1"/>
          <p:nvPr/>
        </p:nvSpPr>
        <p:spPr>
          <a:xfrm>
            <a:off x="3884760" y="8685360"/>
            <a:ext cx="2971440" cy="456840"/>
          </a:xfrm>
          <a:prstGeom prst="rect">
            <a:avLst/>
          </a:prstGeom>
          <a:noFill/>
          <a:ln>
            <a:noFill/>
          </a:ln>
        </p:spPr>
        <p:txBody>
          <a:bodyPr anchor="b">
            <a:noAutofit/>
          </a:bodyPr>
          <a:p>
            <a:pPr algn="r">
              <a:lnSpc>
                <a:spcPct val="100000"/>
              </a:lnSpc>
            </a:pPr>
            <a:fld id="{4C1E9873-8931-4F5B-92B0-98E5DF8D1EAC}"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1143000" y="685800"/>
            <a:ext cx="4571640" cy="3428640"/>
          </a:xfrm>
          <a:prstGeom prst="rect">
            <a:avLst/>
          </a:prstGeom>
        </p:spPr>
      </p:sp>
      <p:sp>
        <p:nvSpPr>
          <p:cNvPr id="219" name="PlaceHolder 2"/>
          <p:cNvSpPr>
            <a:spLocks noGrp="1"/>
          </p:cNvSpPr>
          <p:nvPr>
            <p:ph type="body"/>
          </p:nvPr>
        </p:nvSpPr>
        <p:spPr>
          <a:xfrm>
            <a:off x="685800" y="4343400"/>
            <a:ext cx="5486040" cy="4114440"/>
          </a:xfrm>
          <a:prstGeom prst="rect">
            <a:avLst/>
          </a:prstGeom>
        </p:spPr>
        <p:txBody>
          <a:bodyPr>
            <a:noAutofit/>
          </a:bodyPr>
          <a:p>
            <a:endParaRPr b="0" lang="fr-CA" sz="2000" spc="-1" strike="noStrike">
              <a:latin typeface="Arial"/>
            </a:endParaRPr>
          </a:p>
        </p:txBody>
      </p:sp>
      <p:sp>
        <p:nvSpPr>
          <p:cNvPr id="22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29F5BF98-42F7-4EFA-8DD3-330E96BCCDF3}" type="slidenum">
              <a:rPr b="0" lang="fr-CA" sz="1200" spc="-1" strike="noStrike">
                <a:solidFill>
                  <a:srgbClr val="000000"/>
                </a:solidFill>
                <a:latin typeface="Calibri"/>
                <a:ea typeface="ＭＳ Ｐゴシック"/>
              </a:rPr>
              <a:t>&lt;numéro&gt;</a:t>
            </a:fld>
            <a:endParaRPr b="0" lang="fr-CA"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1143000" y="685800"/>
            <a:ext cx="4571640" cy="3428640"/>
          </a:xfrm>
          <a:prstGeom prst="rect">
            <a:avLst/>
          </a:prstGeom>
        </p:spPr>
      </p:sp>
      <p:sp>
        <p:nvSpPr>
          <p:cNvPr id="22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fr-CA" sz="1300" spc="-1" strike="noStrike">
                <a:latin typeface="Arial"/>
              </a:rPr>
              <a:t>Nom de la peinture: American Progress.</a:t>
            </a:r>
            <a:endParaRPr b="0" lang="fr-CA" sz="1300" spc="-1" strike="noStrike">
              <a:latin typeface="Arial"/>
            </a:endParaRPr>
          </a:p>
          <a:p>
            <a:pPr marL="216000" indent="-216000">
              <a:lnSpc>
                <a:spcPct val="100000"/>
              </a:lnSpc>
            </a:pPr>
            <a:r>
              <a:rPr b="0" lang="fr-CA" sz="1300" spc="-1" strike="noStrike">
                <a:latin typeface="Arial"/>
              </a:rPr>
              <a:t>Lady Columbia porte l’étoile de l’empire dans ses cheveux. Fil électrique dans une main et livre scolaire dans l’autre main, elle représente une idéologie visant à justifier la colonisation.</a:t>
            </a:r>
            <a:endParaRPr b="0" lang="fr-CA" sz="1300" spc="-1" strike="noStrike">
              <a:latin typeface="Arial"/>
            </a:endParaRPr>
          </a:p>
        </p:txBody>
      </p:sp>
      <p:sp>
        <p:nvSpPr>
          <p:cNvPr id="223" name="TextShape 3"/>
          <p:cNvSpPr txBox="1"/>
          <p:nvPr/>
        </p:nvSpPr>
        <p:spPr>
          <a:xfrm>
            <a:off x="3884760" y="8685360"/>
            <a:ext cx="2971440" cy="456840"/>
          </a:xfrm>
          <a:prstGeom prst="rect">
            <a:avLst/>
          </a:prstGeom>
          <a:noFill/>
          <a:ln>
            <a:noFill/>
          </a:ln>
        </p:spPr>
        <p:txBody>
          <a:bodyPr anchor="b">
            <a:noAutofit/>
          </a:bodyPr>
          <a:p>
            <a:pPr algn="r">
              <a:lnSpc>
                <a:spcPct val="100000"/>
              </a:lnSpc>
            </a:pPr>
            <a:fld id="{2376DAF8-EA1B-4E2C-9751-733AFB5CA12E}" type="slidenum">
              <a:rPr b="0" lang="fr-CA" sz="1200" spc="-1" strike="noStrike">
                <a:solidFill>
                  <a:srgbClr val="000000"/>
                </a:solidFill>
                <a:latin typeface="+mn-lt"/>
                <a:ea typeface="+mn-ea"/>
              </a:rPr>
              <a:t>&lt;numéro&gt;</a:t>
            </a:fld>
            <a:endParaRPr b="0" lang="fr-CA"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360000" y="2004840"/>
            <a:ext cx="842400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28" name="PlaceHolder 3"/>
          <p:cNvSpPr>
            <a:spLocks noGrp="1"/>
          </p:cNvSpPr>
          <p:nvPr>
            <p:ph type="body"/>
          </p:nvPr>
        </p:nvSpPr>
        <p:spPr>
          <a:xfrm>
            <a:off x="360000" y="4157640"/>
            <a:ext cx="842400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36000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31" name="PlaceHolder 3"/>
          <p:cNvSpPr>
            <a:spLocks noGrp="1"/>
          </p:cNvSpPr>
          <p:nvPr>
            <p:ph type="body"/>
          </p:nvPr>
        </p:nvSpPr>
        <p:spPr>
          <a:xfrm>
            <a:off x="467676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32" name="PlaceHolder 4"/>
          <p:cNvSpPr>
            <a:spLocks noGrp="1"/>
          </p:cNvSpPr>
          <p:nvPr>
            <p:ph type="body"/>
          </p:nvPr>
        </p:nvSpPr>
        <p:spPr>
          <a:xfrm>
            <a:off x="360000" y="41576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33" name="PlaceHolder 5"/>
          <p:cNvSpPr>
            <a:spLocks noGrp="1"/>
          </p:cNvSpPr>
          <p:nvPr>
            <p:ph type="body"/>
          </p:nvPr>
        </p:nvSpPr>
        <p:spPr>
          <a:xfrm>
            <a:off x="4676760" y="41576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360000" y="20048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36" name="PlaceHolder 3"/>
          <p:cNvSpPr>
            <a:spLocks noGrp="1"/>
          </p:cNvSpPr>
          <p:nvPr>
            <p:ph type="body"/>
          </p:nvPr>
        </p:nvSpPr>
        <p:spPr>
          <a:xfrm>
            <a:off x="3208320" y="20048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37" name="PlaceHolder 4"/>
          <p:cNvSpPr>
            <a:spLocks noGrp="1"/>
          </p:cNvSpPr>
          <p:nvPr>
            <p:ph type="body"/>
          </p:nvPr>
        </p:nvSpPr>
        <p:spPr>
          <a:xfrm>
            <a:off x="6056640" y="20048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38" name="PlaceHolder 5"/>
          <p:cNvSpPr>
            <a:spLocks noGrp="1"/>
          </p:cNvSpPr>
          <p:nvPr>
            <p:ph type="body"/>
          </p:nvPr>
        </p:nvSpPr>
        <p:spPr>
          <a:xfrm>
            <a:off x="360000" y="41576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39" name="PlaceHolder 6"/>
          <p:cNvSpPr>
            <a:spLocks noGrp="1"/>
          </p:cNvSpPr>
          <p:nvPr>
            <p:ph type="body"/>
          </p:nvPr>
        </p:nvSpPr>
        <p:spPr>
          <a:xfrm>
            <a:off x="3208320" y="41576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40" name="PlaceHolder 7"/>
          <p:cNvSpPr>
            <a:spLocks noGrp="1"/>
          </p:cNvSpPr>
          <p:nvPr>
            <p:ph type="body"/>
          </p:nvPr>
        </p:nvSpPr>
        <p:spPr>
          <a:xfrm>
            <a:off x="6056640" y="41576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7" name="PlaceHolder 2"/>
          <p:cNvSpPr>
            <a:spLocks noGrp="1"/>
          </p:cNvSpPr>
          <p:nvPr>
            <p:ph type="subTitle"/>
          </p:nvPr>
        </p:nvSpPr>
        <p:spPr>
          <a:xfrm>
            <a:off x="360000" y="2004840"/>
            <a:ext cx="8424000" cy="4120920"/>
          </a:xfrm>
          <a:prstGeom prst="rect">
            <a:avLst/>
          </a:prstGeom>
        </p:spPr>
        <p:txBody>
          <a:bodyPr lIns="0" rIns="0" tIns="0" bIns="0" anchor="ctr">
            <a:noAutofit/>
          </a:bodyPr>
          <a:p>
            <a:pPr algn="ctr"/>
            <a:endParaRPr b="0" lang="fr-C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360000" y="2004840"/>
            <a:ext cx="8424000" cy="412092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360000" y="2004840"/>
            <a:ext cx="4110840" cy="4120920"/>
          </a:xfrm>
          <a:prstGeom prst="rect">
            <a:avLst/>
          </a:prstGeom>
        </p:spPr>
        <p:txBody>
          <a:bodyPr lIns="0" rIns="0" tIns="0" bIns="0">
            <a:normAutofit/>
          </a:bodyPr>
          <a:p>
            <a:endParaRPr b="0" lang="en-US" sz="3200" spc="-1" strike="noStrike">
              <a:solidFill>
                <a:srgbClr val="ffffff"/>
              </a:solidFill>
              <a:latin typeface="Calibri"/>
            </a:endParaRPr>
          </a:p>
        </p:txBody>
      </p:sp>
      <p:sp>
        <p:nvSpPr>
          <p:cNvPr id="52" name="PlaceHolder 3"/>
          <p:cNvSpPr>
            <a:spLocks noGrp="1"/>
          </p:cNvSpPr>
          <p:nvPr>
            <p:ph type="body"/>
          </p:nvPr>
        </p:nvSpPr>
        <p:spPr>
          <a:xfrm>
            <a:off x="4676760" y="2004840"/>
            <a:ext cx="4110840" cy="412092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360000" y="274680"/>
            <a:ext cx="8424000" cy="5297760"/>
          </a:xfrm>
          <a:prstGeom prst="rect">
            <a:avLst/>
          </a:prstGeom>
        </p:spPr>
        <p:txBody>
          <a:bodyPr lIns="0" rIns="0" tIns="0" bIns="0" anchor="ctr">
            <a:noAutofit/>
          </a:bodyPr>
          <a:p>
            <a:pPr algn="ctr"/>
            <a:endParaRPr b="0" lang="fr-C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36000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57" name="PlaceHolder 3"/>
          <p:cNvSpPr>
            <a:spLocks noGrp="1"/>
          </p:cNvSpPr>
          <p:nvPr>
            <p:ph type="body"/>
          </p:nvPr>
        </p:nvSpPr>
        <p:spPr>
          <a:xfrm>
            <a:off x="4676760" y="2004840"/>
            <a:ext cx="4110840" cy="4120920"/>
          </a:xfrm>
          <a:prstGeom prst="rect">
            <a:avLst/>
          </a:prstGeom>
        </p:spPr>
        <p:txBody>
          <a:bodyPr lIns="0" rIns="0" tIns="0" bIns="0">
            <a:normAutofit/>
          </a:bodyPr>
          <a:p>
            <a:endParaRPr b="0" lang="en-US" sz="3200" spc="-1" strike="noStrike">
              <a:solidFill>
                <a:srgbClr val="ffffff"/>
              </a:solidFill>
              <a:latin typeface="Calibri"/>
            </a:endParaRPr>
          </a:p>
        </p:txBody>
      </p:sp>
      <p:sp>
        <p:nvSpPr>
          <p:cNvPr id="58" name="PlaceHolder 4"/>
          <p:cNvSpPr>
            <a:spLocks noGrp="1"/>
          </p:cNvSpPr>
          <p:nvPr>
            <p:ph type="body"/>
          </p:nvPr>
        </p:nvSpPr>
        <p:spPr>
          <a:xfrm>
            <a:off x="360000" y="41576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360000" y="2004840"/>
            <a:ext cx="8424000" cy="4120920"/>
          </a:xfrm>
          <a:prstGeom prst="rect">
            <a:avLst/>
          </a:prstGeom>
        </p:spPr>
        <p:txBody>
          <a:bodyPr lIns="0" rIns="0" tIns="0" bIns="0" anchor="ctr">
            <a:noAutofit/>
          </a:bodyPr>
          <a:p>
            <a:pPr algn="ctr"/>
            <a:endParaRPr b="0" lang="fr-C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0" name="PlaceHolder 2"/>
          <p:cNvSpPr>
            <a:spLocks noGrp="1"/>
          </p:cNvSpPr>
          <p:nvPr>
            <p:ph type="body"/>
          </p:nvPr>
        </p:nvSpPr>
        <p:spPr>
          <a:xfrm>
            <a:off x="360000" y="2004840"/>
            <a:ext cx="4110840" cy="4120920"/>
          </a:xfrm>
          <a:prstGeom prst="rect">
            <a:avLst/>
          </a:prstGeom>
        </p:spPr>
        <p:txBody>
          <a:bodyPr lIns="0" rIns="0" tIns="0" bIns="0">
            <a:normAutofit/>
          </a:bodyPr>
          <a:p>
            <a:endParaRPr b="0" lang="en-US" sz="3200" spc="-1" strike="noStrike">
              <a:solidFill>
                <a:srgbClr val="ffffff"/>
              </a:solidFill>
              <a:latin typeface="Calibri"/>
            </a:endParaRPr>
          </a:p>
        </p:txBody>
      </p:sp>
      <p:sp>
        <p:nvSpPr>
          <p:cNvPr id="61" name="PlaceHolder 3"/>
          <p:cNvSpPr>
            <a:spLocks noGrp="1"/>
          </p:cNvSpPr>
          <p:nvPr>
            <p:ph type="body"/>
          </p:nvPr>
        </p:nvSpPr>
        <p:spPr>
          <a:xfrm>
            <a:off x="467676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62" name="PlaceHolder 4"/>
          <p:cNvSpPr>
            <a:spLocks noGrp="1"/>
          </p:cNvSpPr>
          <p:nvPr>
            <p:ph type="body"/>
          </p:nvPr>
        </p:nvSpPr>
        <p:spPr>
          <a:xfrm>
            <a:off x="4676760" y="41576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4" name="PlaceHolder 2"/>
          <p:cNvSpPr>
            <a:spLocks noGrp="1"/>
          </p:cNvSpPr>
          <p:nvPr>
            <p:ph type="body"/>
          </p:nvPr>
        </p:nvSpPr>
        <p:spPr>
          <a:xfrm>
            <a:off x="36000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65" name="PlaceHolder 3"/>
          <p:cNvSpPr>
            <a:spLocks noGrp="1"/>
          </p:cNvSpPr>
          <p:nvPr>
            <p:ph type="body"/>
          </p:nvPr>
        </p:nvSpPr>
        <p:spPr>
          <a:xfrm>
            <a:off x="467676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66" name="PlaceHolder 4"/>
          <p:cNvSpPr>
            <a:spLocks noGrp="1"/>
          </p:cNvSpPr>
          <p:nvPr>
            <p:ph type="body"/>
          </p:nvPr>
        </p:nvSpPr>
        <p:spPr>
          <a:xfrm>
            <a:off x="360000" y="4157640"/>
            <a:ext cx="842400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8" name="PlaceHolder 2"/>
          <p:cNvSpPr>
            <a:spLocks noGrp="1"/>
          </p:cNvSpPr>
          <p:nvPr>
            <p:ph type="body"/>
          </p:nvPr>
        </p:nvSpPr>
        <p:spPr>
          <a:xfrm>
            <a:off x="360000" y="2004840"/>
            <a:ext cx="842400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69" name="PlaceHolder 3"/>
          <p:cNvSpPr>
            <a:spLocks noGrp="1"/>
          </p:cNvSpPr>
          <p:nvPr>
            <p:ph type="body"/>
          </p:nvPr>
        </p:nvSpPr>
        <p:spPr>
          <a:xfrm>
            <a:off x="360000" y="4157640"/>
            <a:ext cx="842400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1" name="PlaceHolder 2"/>
          <p:cNvSpPr>
            <a:spLocks noGrp="1"/>
          </p:cNvSpPr>
          <p:nvPr>
            <p:ph type="body"/>
          </p:nvPr>
        </p:nvSpPr>
        <p:spPr>
          <a:xfrm>
            <a:off x="36000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72" name="PlaceHolder 3"/>
          <p:cNvSpPr>
            <a:spLocks noGrp="1"/>
          </p:cNvSpPr>
          <p:nvPr>
            <p:ph type="body"/>
          </p:nvPr>
        </p:nvSpPr>
        <p:spPr>
          <a:xfrm>
            <a:off x="467676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73" name="PlaceHolder 4"/>
          <p:cNvSpPr>
            <a:spLocks noGrp="1"/>
          </p:cNvSpPr>
          <p:nvPr>
            <p:ph type="body"/>
          </p:nvPr>
        </p:nvSpPr>
        <p:spPr>
          <a:xfrm>
            <a:off x="360000" y="41576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74" name="PlaceHolder 5"/>
          <p:cNvSpPr>
            <a:spLocks noGrp="1"/>
          </p:cNvSpPr>
          <p:nvPr>
            <p:ph type="body"/>
          </p:nvPr>
        </p:nvSpPr>
        <p:spPr>
          <a:xfrm>
            <a:off x="4676760" y="41576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360000" y="20048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77" name="PlaceHolder 3"/>
          <p:cNvSpPr>
            <a:spLocks noGrp="1"/>
          </p:cNvSpPr>
          <p:nvPr>
            <p:ph type="body"/>
          </p:nvPr>
        </p:nvSpPr>
        <p:spPr>
          <a:xfrm>
            <a:off x="3208320" y="20048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78" name="PlaceHolder 4"/>
          <p:cNvSpPr>
            <a:spLocks noGrp="1"/>
          </p:cNvSpPr>
          <p:nvPr>
            <p:ph type="body"/>
          </p:nvPr>
        </p:nvSpPr>
        <p:spPr>
          <a:xfrm>
            <a:off x="6056640" y="20048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79" name="PlaceHolder 5"/>
          <p:cNvSpPr>
            <a:spLocks noGrp="1"/>
          </p:cNvSpPr>
          <p:nvPr>
            <p:ph type="body"/>
          </p:nvPr>
        </p:nvSpPr>
        <p:spPr>
          <a:xfrm>
            <a:off x="360000" y="41576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80" name="PlaceHolder 6"/>
          <p:cNvSpPr>
            <a:spLocks noGrp="1"/>
          </p:cNvSpPr>
          <p:nvPr>
            <p:ph type="body"/>
          </p:nvPr>
        </p:nvSpPr>
        <p:spPr>
          <a:xfrm>
            <a:off x="3208320" y="41576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81" name="PlaceHolder 7"/>
          <p:cNvSpPr>
            <a:spLocks noGrp="1"/>
          </p:cNvSpPr>
          <p:nvPr>
            <p:ph type="body"/>
          </p:nvPr>
        </p:nvSpPr>
        <p:spPr>
          <a:xfrm>
            <a:off x="6056640" y="4157640"/>
            <a:ext cx="271224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360000" y="2004840"/>
            <a:ext cx="8424000" cy="412092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360000" y="2004840"/>
            <a:ext cx="4110840" cy="4120920"/>
          </a:xfrm>
          <a:prstGeom prst="rect">
            <a:avLst/>
          </a:prstGeom>
        </p:spPr>
        <p:txBody>
          <a:bodyPr lIns="0" rIns="0" tIns="0" bIns="0">
            <a:normAutofit/>
          </a:bodyPr>
          <a:p>
            <a:endParaRPr b="0" lang="en-US" sz="3200" spc="-1" strike="noStrike">
              <a:solidFill>
                <a:srgbClr val="ffffff"/>
              </a:solidFill>
              <a:latin typeface="Calibri"/>
            </a:endParaRPr>
          </a:p>
        </p:txBody>
      </p:sp>
      <p:sp>
        <p:nvSpPr>
          <p:cNvPr id="11" name="PlaceHolder 3"/>
          <p:cNvSpPr>
            <a:spLocks noGrp="1"/>
          </p:cNvSpPr>
          <p:nvPr>
            <p:ph type="body"/>
          </p:nvPr>
        </p:nvSpPr>
        <p:spPr>
          <a:xfrm>
            <a:off x="4676760" y="2004840"/>
            <a:ext cx="4110840" cy="412092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60000" y="274680"/>
            <a:ext cx="8424000" cy="5297760"/>
          </a:xfrm>
          <a:prstGeom prst="rect">
            <a:avLst/>
          </a:prstGeom>
        </p:spPr>
        <p:txBody>
          <a:bodyPr lIns="0" rIns="0" tIns="0" bIns="0" anchor="ctr">
            <a:noAutofit/>
          </a:bodyPr>
          <a:p>
            <a:pPr algn="ctr"/>
            <a:endParaRPr b="0" lang="fr-C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36000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16" name="PlaceHolder 3"/>
          <p:cNvSpPr>
            <a:spLocks noGrp="1"/>
          </p:cNvSpPr>
          <p:nvPr>
            <p:ph type="body"/>
          </p:nvPr>
        </p:nvSpPr>
        <p:spPr>
          <a:xfrm>
            <a:off x="4676760" y="2004840"/>
            <a:ext cx="4110840" cy="4120920"/>
          </a:xfrm>
          <a:prstGeom prst="rect">
            <a:avLst/>
          </a:prstGeom>
        </p:spPr>
        <p:txBody>
          <a:bodyPr lIns="0" rIns="0" tIns="0" bIns="0">
            <a:normAutofit/>
          </a:bodyPr>
          <a:p>
            <a:endParaRPr b="0" lang="en-US" sz="3200" spc="-1" strike="noStrike">
              <a:solidFill>
                <a:srgbClr val="ffffff"/>
              </a:solidFill>
              <a:latin typeface="Calibri"/>
            </a:endParaRPr>
          </a:p>
        </p:txBody>
      </p:sp>
      <p:sp>
        <p:nvSpPr>
          <p:cNvPr id="17" name="PlaceHolder 4"/>
          <p:cNvSpPr>
            <a:spLocks noGrp="1"/>
          </p:cNvSpPr>
          <p:nvPr>
            <p:ph type="body"/>
          </p:nvPr>
        </p:nvSpPr>
        <p:spPr>
          <a:xfrm>
            <a:off x="360000" y="41576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360000" y="2004840"/>
            <a:ext cx="4110840" cy="4120920"/>
          </a:xfrm>
          <a:prstGeom prst="rect">
            <a:avLst/>
          </a:prstGeom>
        </p:spPr>
        <p:txBody>
          <a:bodyPr lIns="0" rIns="0" tIns="0" bIns="0">
            <a:normAutofit/>
          </a:bodyPr>
          <a:p>
            <a:endParaRPr b="0" lang="en-US" sz="3200" spc="-1" strike="noStrike">
              <a:solidFill>
                <a:srgbClr val="ffffff"/>
              </a:solidFill>
              <a:latin typeface="Calibri"/>
            </a:endParaRPr>
          </a:p>
        </p:txBody>
      </p:sp>
      <p:sp>
        <p:nvSpPr>
          <p:cNvPr id="20" name="PlaceHolder 3"/>
          <p:cNvSpPr>
            <a:spLocks noGrp="1"/>
          </p:cNvSpPr>
          <p:nvPr>
            <p:ph type="body"/>
          </p:nvPr>
        </p:nvSpPr>
        <p:spPr>
          <a:xfrm>
            <a:off x="467676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21" name="PlaceHolder 4"/>
          <p:cNvSpPr>
            <a:spLocks noGrp="1"/>
          </p:cNvSpPr>
          <p:nvPr>
            <p:ph type="body"/>
          </p:nvPr>
        </p:nvSpPr>
        <p:spPr>
          <a:xfrm>
            <a:off x="4676760" y="41576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60000" y="274680"/>
            <a:ext cx="8424000" cy="114264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36000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24" name="PlaceHolder 3"/>
          <p:cNvSpPr>
            <a:spLocks noGrp="1"/>
          </p:cNvSpPr>
          <p:nvPr>
            <p:ph type="body"/>
          </p:nvPr>
        </p:nvSpPr>
        <p:spPr>
          <a:xfrm>
            <a:off x="4676760" y="2004840"/>
            <a:ext cx="4110840" cy="1965600"/>
          </a:xfrm>
          <a:prstGeom prst="rect">
            <a:avLst/>
          </a:prstGeom>
        </p:spPr>
        <p:txBody>
          <a:bodyPr lIns="0" rIns="0" tIns="0" bIns="0">
            <a:normAutofit/>
          </a:bodyPr>
          <a:p>
            <a:endParaRPr b="0" lang="en-US" sz="3200" spc="-1" strike="noStrike">
              <a:solidFill>
                <a:srgbClr val="ffffff"/>
              </a:solidFill>
              <a:latin typeface="Calibri"/>
            </a:endParaRPr>
          </a:p>
        </p:txBody>
      </p:sp>
      <p:sp>
        <p:nvSpPr>
          <p:cNvPr id="25" name="PlaceHolder 4"/>
          <p:cNvSpPr>
            <a:spLocks noGrp="1"/>
          </p:cNvSpPr>
          <p:nvPr>
            <p:ph type="body"/>
          </p:nvPr>
        </p:nvSpPr>
        <p:spPr>
          <a:xfrm>
            <a:off x="360000" y="4157640"/>
            <a:ext cx="8424000" cy="1965600"/>
          </a:xfrm>
          <a:prstGeom prst="rect">
            <a:avLst/>
          </a:prstGeom>
        </p:spPr>
        <p:txBody>
          <a:bodyPr lIns="0" rIns="0" tIns="0" bIns="0">
            <a:normAutofit/>
          </a:bodyPr>
          <a:p>
            <a:endParaRPr b="0" lang="en-US" sz="3200" spc="-1" strike="noStrike">
              <a:solidFill>
                <a:srgbClr val="ffffff"/>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60000" y="274680"/>
            <a:ext cx="8424000" cy="1142640"/>
          </a:xfrm>
          <a:prstGeom prst="rect">
            <a:avLst/>
          </a:prstGeom>
        </p:spPr>
        <p:txBody>
          <a:bodyPr>
            <a:noAutofit/>
          </a:bodyPr>
          <a:p>
            <a:pPr>
              <a:lnSpc>
                <a:spcPct val="100000"/>
              </a:lnSpc>
            </a:pPr>
            <a:r>
              <a:rPr b="1" lang="en-US" sz="4400" spc="-1" strike="noStrike">
                <a:solidFill>
                  <a:srgbClr val="ffffff"/>
                </a:solidFill>
                <a:latin typeface="Calibri"/>
              </a:rPr>
              <a:t>Click to edit Master title style</a:t>
            </a:r>
            <a:endParaRPr b="0" lang="en-US" sz="4400" spc="-1" strike="noStrike">
              <a:solidFill>
                <a:srgbClr val="000000"/>
              </a:solidFill>
              <a:latin typeface="Calibri"/>
            </a:endParaRPr>
          </a:p>
        </p:txBody>
      </p:sp>
      <p:sp>
        <p:nvSpPr>
          <p:cNvPr id="1" name="PlaceHolder 2"/>
          <p:cNvSpPr>
            <a:spLocks noGrp="1"/>
          </p:cNvSpPr>
          <p:nvPr>
            <p:ph type="body"/>
          </p:nvPr>
        </p:nvSpPr>
        <p:spPr>
          <a:xfrm>
            <a:off x="360000" y="2004840"/>
            <a:ext cx="8424000" cy="4120920"/>
          </a:xfrm>
          <a:prstGeom prst="rect">
            <a:avLst/>
          </a:prstGeom>
        </p:spPr>
        <p:txBody>
          <a:bodyPr>
            <a:noAutofit/>
          </a:bodyPr>
          <a:p>
            <a:pPr marL="343080" indent="-342720">
              <a:lnSpc>
                <a:spcPct val="100000"/>
              </a:lnSpc>
              <a:spcBef>
                <a:spcPts val="641"/>
              </a:spcBef>
              <a:buClr>
                <a:srgbClr val="ffffff"/>
              </a:buClr>
              <a:buFont typeface="Arial"/>
              <a:buChar char="•"/>
            </a:pPr>
            <a:r>
              <a:rPr b="0" lang="en-US" sz="3200" spc="-1" strike="noStrike">
                <a:solidFill>
                  <a:srgbClr val="ffffff"/>
                </a:solidFill>
                <a:latin typeface="Calibri"/>
              </a:rPr>
              <a:t>Click to edit Master text styles</a:t>
            </a:r>
            <a:endParaRPr b="0" lang="en-US" sz="3200" spc="-1" strike="noStrike">
              <a:solidFill>
                <a:srgbClr val="ffffff"/>
              </a:solidFill>
              <a:latin typeface="Calibri"/>
            </a:endParaRPr>
          </a:p>
          <a:p>
            <a:pPr lvl="1" marL="743040" indent="-285480">
              <a:lnSpc>
                <a:spcPct val="100000"/>
              </a:lnSpc>
              <a:spcBef>
                <a:spcPts val="561"/>
              </a:spcBef>
              <a:buClr>
                <a:srgbClr val="ffffff"/>
              </a:buClr>
              <a:buFont typeface="Arial"/>
              <a:buChar char="–"/>
            </a:pPr>
            <a:r>
              <a:rPr b="0" lang="en-US" sz="2800" spc="-1" strike="noStrike">
                <a:solidFill>
                  <a:srgbClr val="ffffff"/>
                </a:solidFill>
                <a:latin typeface="Calibri"/>
              </a:rPr>
              <a:t>Second level</a:t>
            </a:r>
            <a:endParaRPr b="0" lang="en-US" sz="2800" spc="-1" strike="noStrike">
              <a:solidFill>
                <a:srgbClr val="ffffff"/>
              </a:solidFill>
              <a:latin typeface="Calibri"/>
            </a:endParaRPr>
          </a:p>
          <a:p>
            <a:pPr lvl="2" marL="1143000" indent="-228240">
              <a:lnSpc>
                <a:spcPct val="100000"/>
              </a:lnSpc>
              <a:spcBef>
                <a:spcPts val="479"/>
              </a:spcBef>
              <a:buClr>
                <a:srgbClr val="ffffff"/>
              </a:buClr>
              <a:buFont typeface="Arial"/>
              <a:buChar char="•"/>
            </a:pPr>
            <a:r>
              <a:rPr b="0" lang="en-US" sz="2400" spc="-1" strike="noStrike">
                <a:solidFill>
                  <a:srgbClr val="ffffff"/>
                </a:solidFill>
                <a:latin typeface="Calibri"/>
              </a:rPr>
              <a:t>Third level</a:t>
            </a:r>
            <a:endParaRPr b="0" lang="en-US" sz="2400" spc="-1" strike="noStrike">
              <a:solidFill>
                <a:srgbClr val="ffffff"/>
              </a:solidFill>
              <a:latin typeface="Calibri"/>
            </a:endParaRPr>
          </a:p>
          <a:p>
            <a:pPr lvl="3" marL="1600200" indent="-228240">
              <a:lnSpc>
                <a:spcPct val="100000"/>
              </a:lnSpc>
              <a:spcBef>
                <a:spcPts val="400"/>
              </a:spcBef>
              <a:buClr>
                <a:srgbClr val="ffffff"/>
              </a:buClr>
              <a:buFont typeface="Arial"/>
              <a:buChar char="–"/>
            </a:pPr>
            <a:r>
              <a:rPr b="0" lang="en-US" sz="2000" spc="-1" strike="noStrike">
                <a:solidFill>
                  <a:srgbClr val="ffffff"/>
                </a:solidFill>
                <a:latin typeface="Calibri"/>
              </a:rPr>
              <a:t>Fourth level</a:t>
            </a:r>
            <a:endParaRPr b="0" lang="en-US" sz="2000" spc="-1" strike="noStrike">
              <a:solidFill>
                <a:srgbClr val="ffffff"/>
              </a:solidFill>
              <a:latin typeface="Calibri"/>
            </a:endParaRPr>
          </a:p>
          <a:p>
            <a:pPr lvl="4" marL="2057400" indent="-228240">
              <a:lnSpc>
                <a:spcPct val="100000"/>
              </a:lnSpc>
              <a:spcBef>
                <a:spcPts val="400"/>
              </a:spcBef>
              <a:buClr>
                <a:srgbClr val="ffffff"/>
              </a:buClr>
              <a:buFont typeface="Arial"/>
              <a:buChar char="»"/>
            </a:pPr>
            <a:r>
              <a:rPr b="0" lang="en-US" sz="2000" spc="-1" strike="noStrike">
                <a:solidFill>
                  <a:srgbClr val="ffffff"/>
                </a:solidFill>
                <a:latin typeface="Calibri"/>
              </a:rPr>
              <a:t>Fifth level</a:t>
            </a:r>
            <a:endParaRPr b="0" lang="en-US" sz="2000" spc="-1" strike="noStrike">
              <a:solidFill>
                <a:srgbClr val="ffffff"/>
              </a:solidFill>
              <a:latin typeface="Calibri"/>
            </a:endParaRPr>
          </a:p>
        </p:txBody>
      </p:sp>
      <p:sp>
        <p:nvSpPr>
          <p:cNvPr id="2" name="PlaceHolder 3"/>
          <p:cNvSpPr>
            <a:spLocks noGrp="1"/>
          </p:cNvSpPr>
          <p:nvPr>
            <p:ph type="dt"/>
          </p:nvPr>
        </p:nvSpPr>
        <p:spPr>
          <a:xfrm>
            <a:off x="360000" y="6356520"/>
            <a:ext cx="2133360" cy="364680"/>
          </a:xfrm>
          <a:prstGeom prst="rect">
            <a:avLst/>
          </a:prstGeom>
        </p:spPr>
        <p:txBody>
          <a:bodyPr anchor="ctr">
            <a:noAutofit/>
          </a:bodyPr>
          <a:p>
            <a:pPr>
              <a:lnSpc>
                <a:spcPct val="100000"/>
              </a:lnSpc>
            </a:pPr>
            <a:fld id="{C63010E3-F92A-47F7-AD24-C77AD42F24D4}" type="datetime">
              <a:rPr b="0" lang="fr-CA" sz="1200" spc="-1" strike="noStrike">
                <a:solidFill>
                  <a:srgbClr val="8b8b8b"/>
                </a:solidFill>
                <a:latin typeface="Calibri"/>
              </a:rPr>
              <a:t>20-5-16</a:t>
            </a:fld>
            <a:endParaRPr b="0" lang="fr-CA" sz="1200" spc="-1" strike="noStrike">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noAutofit/>
          </a:bodyPr>
          <a:p>
            <a:endParaRPr b="0" lang="fr-CA" sz="2400" spc="-1" strike="noStrike">
              <a:latin typeface="Times New Roman"/>
            </a:endParaRPr>
          </a:p>
        </p:txBody>
      </p:sp>
      <p:sp>
        <p:nvSpPr>
          <p:cNvPr id="4" name="PlaceHolder 5"/>
          <p:cNvSpPr>
            <a:spLocks noGrp="1"/>
          </p:cNvSpPr>
          <p:nvPr>
            <p:ph type="sldNum"/>
          </p:nvPr>
        </p:nvSpPr>
        <p:spPr>
          <a:xfrm>
            <a:off x="6651000" y="6356520"/>
            <a:ext cx="2133360" cy="364680"/>
          </a:xfrm>
          <a:prstGeom prst="rect">
            <a:avLst/>
          </a:prstGeom>
        </p:spPr>
        <p:txBody>
          <a:bodyPr anchor="ctr">
            <a:noAutofit/>
          </a:bodyPr>
          <a:p>
            <a:pPr algn="r">
              <a:lnSpc>
                <a:spcPct val="100000"/>
              </a:lnSpc>
            </a:pPr>
            <a:fld id="{6FD39709-4BEA-422F-BF37-3C16A591DB27}" type="slidenum">
              <a:rPr b="0" lang="fr-CA" sz="1200" spc="-1" strike="noStrike">
                <a:solidFill>
                  <a:srgbClr val="8b8b8b"/>
                </a:solidFill>
                <a:latin typeface="Calibri"/>
              </a:rPr>
              <a:t>&lt;numéro&gt;</a:t>
            </a:fld>
            <a:endParaRPr b="0" lang="fr-CA"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360000" y="2130480"/>
            <a:ext cx="8455680" cy="1469520"/>
          </a:xfrm>
          <a:prstGeom prst="rect">
            <a:avLst/>
          </a:prstGeom>
        </p:spPr>
        <p:txBody>
          <a:bodyPr>
            <a:noAutofit/>
          </a:bodyPr>
          <a:p>
            <a:pPr>
              <a:lnSpc>
                <a:spcPct val="100000"/>
              </a:lnSpc>
            </a:pPr>
            <a:r>
              <a:rPr b="1" lang="en-US" sz="4400" spc="-1" strike="noStrike">
                <a:solidFill>
                  <a:srgbClr val="ffffff"/>
                </a:solidFill>
                <a:latin typeface="Calibri"/>
              </a:rPr>
              <a:t>Click to edit Master title style</a:t>
            </a:r>
            <a:endParaRPr b="0" lang="en-US" sz="4400" spc="-1" strike="noStrike">
              <a:solidFill>
                <a:srgbClr val="000000"/>
              </a:solidFill>
              <a:latin typeface="Calibri"/>
            </a:endParaRPr>
          </a:p>
        </p:txBody>
      </p:sp>
      <p:sp>
        <p:nvSpPr>
          <p:cNvPr id="42" name="PlaceHolder 2"/>
          <p:cNvSpPr>
            <a:spLocks noGrp="1"/>
          </p:cNvSpPr>
          <p:nvPr>
            <p:ph type="dt"/>
          </p:nvPr>
        </p:nvSpPr>
        <p:spPr>
          <a:xfrm>
            <a:off x="360000" y="6356520"/>
            <a:ext cx="1738800" cy="364680"/>
          </a:xfrm>
          <a:prstGeom prst="rect">
            <a:avLst/>
          </a:prstGeom>
        </p:spPr>
        <p:txBody>
          <a:bodyPr anchor="ctr">
            <a:noAutofit/>
          </a:bodyPr>
          <a:p>
            <a:pPr>
              <a:lnSpc>
                <a:spcPct val="100000"/>
              </a:lnSpc>
            </a:pPr>
            <a:fld id="{E787085D-4E4B-4106-9C02-C5BF3F37E0CB}" type="datetime">
              <a:rPr b="0" lang="fr-CA" sz="1200" spc="-1" strike="noStrike">
                <a:solidFill>
                  <a:srgbClr val="8b8b8b"/>
                </a:solidFill>
                <a:latin typeface="Calibri"/>
              </a:rPr>
              <a:t>20-5-16</a:t>
            </a:fld>
            <a:endParaRPr b="0" lang="fr-CA" sz="1200" spc="-1" strike="noStrike">
              <a:latin typeface="Times New Roman"/>
            </a:endParaRPr>
          </a:p>
        </p:txBody>
      </p:sp>
      <p:sp>
        <p:nvSpPr>
          <p:cNvPr id="43" name="PlaceHolder 3"/>
          <p:cNvSpPr>
            <a:spLocks noGrp="1"/>
          </p:cNvSpPr>
          <p:nvPr>
            <p:ph type="ftr"/>
          </p:nvPr>
        </p:nvSpPr>
        <p:spPr>
          <a:xfrm>
            <a:off x="3208320" y="6368400"/>
            <a:ext cx="2895120" cy="364680"/>
          </a:xfrm>
          <a:prstGeom prst="rect">
            <a:avLst/>
          </a:prstGeom>
        </p:spPr>
        <p:txBody>
          <a:bodyPr anchor="ctr">
            <a:noAutofit/>
          </a:bodyPr>
          <a:p>
            <a:endParaRPr b="0" lang="fr-CA" sz="2400" spc="-1" strike="noStrike">
              <a:latin typeface="Times New Roman"/>
            </a:endParaRPr>
          </a:p>
        </p:txBody>
      </p:sp>
      <p:sp>
        <p:nvSpPr>
          <p:cNvPr id="44" name="PlaceHolder 4"/>
          <p:cNvSpPr>
            <a:spLocks noGrp="1"/>
          </p:cNvSpPr>
          <p:nvPr>
            <p:ph type="sldNum"/>
          </p:nvPr>
        </p:nvSpPr>
        <p:spPr>
          <a:xfrm>
            <a:off x="7236720" y="6356520"/>
            <a:ext cx="1578960" cy="364680"/>
          </a:xfrm>
          <a:prstGeom prst="rect">
            <a:avLst/>
          </a:prstGeom>
        </p:spPr>
        <p:txBody>
          <a:bodyPr anchor="ctr">
            <a:noAutofit/>
          </a:bodyPr>
          <a:p>
            <a:pPr algn="r">
              <a:lnSpc>
                <a:spcPct val="100000"/>
              </a:lnSpc>
            </a:pPr>
            <a:fld id="{C514695C-31BB-4F4E-9DC9-9A01F2476AEA}" type="slidenum">
              <a:rPr b="0" lang="fr-CA" sz="1200" spc="-1" strike="noStrike">
                <a:solidFill>
                  <a:srgbClr val="8b8b8b"/>
                </a:solidFill>
                <a:latin typeface="Calibri"/>
              </a:rPr>
              <a:t>&lt;numéro&gt;</a:t>
            </a:fld>
            <a:endParaRPr b="0" lang="fr-CA" sz="1200" spc="-1" strike="noStrike">
              <a:latin typeface="Times New Roman"/>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solidFill>
                  <a:srgbClr val="ffffff"/>
                </a:solidFill>
                <a:latin typeface="Calibri"/>
              </a:rPr>
              <a:t>Cliquez pour éditer le format du plan de texte</a:t>
            </a:r>
            <a:endParaRPr b="0" lang="en-US" sz="3200" spc="-1" strike="noStrike">
              <a:solidFill>
                <a:srgbClr val="ffffff"/>
              </a:solidFill>
              <a:latin typeface="Calibri"/>
            </a:endParaRPr>
          </a:p>
          <a:p>
            <a:pPr lvl="1" marL="864000" indent="-324000">
              <a:spcBef>
                <a:spcPts val="1134"/>
              </a:spcBef>
              <a:buClr>
                <a:srgbClr val="ffffff"/>
              </a:buClr>
              <a:buSzPct val="75000"/>
              <a:buFont typeface="Symbol" charset="2"/>
              <a:buChar char=""/>
            </a:pPr>
            <a:r>
              <a:rPr b="0" lang="en-US" sz="2400" spc="-1" strike="noStrike">
                <a:solidFill>
                  <a:srgbClr val="ffffff"/>
                </a:solidFill>
                <a:latin typeface="Calibri"/>
              </a:rPr>
              <a:t>Second niveau de plan</a:t>
            </a:r>
            <a:endParaRPr b="0" lang="en-US" sz="2400" spc="-1" strike="noStrike">
              <a:solidFill>
                <a:srgbClr val="ffffff"/>
              </a:solidFill>
              <a:latin typeface="Calibri"/>
            </a:endParaRPr>
          </a:p>
          <a:p>
            <a:pPr lvl="2" marL="1296000" indent="-288000">
              <a:spcBef>
                <a:spcPts val="850"/>
              </a:spcBef>
              <a:buClr>
                <a:srgbClr val="ffffff"/>
              </a:buClr>
              <a:buSzPct val="45000"/>
              <a:buFont typeface="Wingdings" charset="2"/>
              <a:buChar char=""/>
            </a:pPr>
            <a:r>
              <a:rPr b="0" lang="en-US" sz="2000" spc="-1" strike="noStrike">
                <a:solidFill>
                  <a:srgbClr val="ffffff"/>
                </a:solidFill>
                <a:latin typeface="Calibri"/>
              </a:rPr>
              <a:t>Troisième niveau de plan</a:t>
            </a:r>
            <a:endParaRPr b="0" lang="en-US" sz="2000" spc="-1" strike="noStrike">
              <a:solidFill>
                <a:srgbClr val="ffffff"/>
              </a:solidFill>
              <a:latin typeface="Calibri"/>
            </a:endParaRPr>
          </a:p>
          <a:p>
            <a:pPr lvl="3" marL="1728000" indent="-216000">
              <a:spcBef>
                <a:spcPts val="567"/>
              </a:spcBef>
              <a:buClr>
                <a:srgbClr val="ffffff"/>
              </a:buClr>
              <a:buSzPct val="75000"/>
              <a:buFont typeface="Symbol" charset="2"/>
              <a:buChar char=""/>
            </a:pPr>
            <a:r>
              <a:rPr b="0" lang="en-US" sz="2000" spc="-1" strike="noStrike">
                <a:solidFill>
                  <a:srgbClr val="ffffff"/>
                </a:solidFill>
                <a:latin typeface="Calibri"/>
              </a:rPr>
              <a:t>Quatrième niveau de plan</a:t>
            </a:r>
            <a:endParaRPr b="0" lang="en-US" sz="2000" spc="-1" strike="noStrike">
              <a:solidFill>
                <a:srgbClr val="ffffff"/>
              </a:solidFill>
              <a:latin typeface="Calibri"/>
            </a:endParaRPr>
          </a:p>
          <a:p>
            <a:pPr lvl="4" marL="2160000" indent="-216000">
              <a:spcBef>
                <a:spcPts val="283"/>
              </a:spcBef>
              <a:buClr>
                <a:srgbClr val="ffffff"/>
              </a:buClr>
              <a:buSzPct val="45000"/>
              <a:buFont typeface="Wingdings" charset="2"/>
              <a:buChar char=""/>
            </a:pPr>
            <a:r>
              <a:rPr b="0" lang="en-US" sz="2000" spc="-1" strike="noStrike">
                <a:solidFill>
                  <a:srgbClr val="ffffff"/>
                </a:solidFill>
                <a:latin typeface="Calibri"/>
              </a:rPr>
              <a:t>Cinquième niveau de plan</a:t>
            </a:r>
            <a:endParaRPr b="0" lang="en-US" sz="2000" spc="-1" strike="noStrike">
              <a:solidFill>
                <a:srgbClr val="ffffff"/>
              </a:solidFill>
              <a:latin typeface="Calibri"/>
            </a:endParaRPr>
          </a:p>
          <a:p>
            <a:pPr lvl="5" marL="2592000" indent="-216000">
              <a:spcBef>
                <a:spcPts val="283"/>
              </a:spcBef>
              <a:buClr>
                <a:srgbClr val="ffffff"/>
              </a:buClr>
              <a:buSzPct val="45000"/>
              <a:buFont typeface="Wingdings" charset="2"/>
              <a:buChar char=""/>
            </a:pPr>
            <a:r>
              <a:rPr b="0" lang="en-US" sz="2000" spc="-1" strike="noStrike">
                <a:solidFill>
                  <a:srgbClr val="ffffff"/>
                </a:solidFill>
                <a:latin typeface="Calibri"/>
              </a:rPr>
              <a:t>Sixième niveau de plan</a:t>
            </a:r>
            <a:endParaRPr b="0" lang="en-US" sz="2000" spc="-1" strike="noStrike">
              <a:solidFill>
                <a:srgbClr val="ffffff"/>
              </a:solidFill>
              <a:latin typeface="Calibri"/>
            </a:endParaRPr>
          </a:p>
          <a:p>
            <a:pPr lvl="6" marL="3024000" indent="-216000">
              <a:spcBef>
                <a:spcPts val="283"/>
              </a:spcBef>
              <a:buClr>
                <a:srgbClr val="ffffff"/>
              </a:buClr>
              <a:buSzPct val="45000"/>
              <a:buFont typeface="Wingdings" charset="2"/>
              <a:buChar char=""/>
            </a:pPr>
            <a:r>
              <a:rPr b="0" lang="en-US" sz="2000" spc="-1" strike="noStrike">
                <a:solidFill>
                  <a:srgbClr val="ffffff"/>
                </a:solidFill>
                <a:latin typeface="Calibri"/>
              </a:rPr>
              <a:t>Septième niveau de plan</a:t>
            </a:r>
            <a:endParaRPr b="0" lang="en-US"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hyperlink" Target="https://www.ensemble-fdg.org/content/le-racisme-est-constitutif-de-la-modernite-capitaliste-reponse-sjohsua" TargetMode="External"/><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hyperlink" Target="https://www.youtube.com/watch?v=6-hl_HKLUMQ" TargetMode="External"/><Relationship Id="rId3" Type="http://schemas.openxmlformats.org/officeDocument/2006/relationships/image" Target="../media/image24.jpeg"/><Relationship Id="rId4"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4.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hyperlink" Target="http://fr.canoe.ca/infos/quebeccanada/archives/2006/11/20061127-053101.html" TargetMode="External"/><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hyperlink" Target="https://iris-recherche.qc.ca/blogue/les-ordres-blancs-disent-qu-ils-sont-ben-corrects" TargetMode="External"/><Relationship Id="rId2" Type="http://schemas.openxmlformats.org/officeDocument/2006/relationships/slideLayout" Target="../slideLayouts/slideLayout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hyperlink" Target="https://ici.radio-canada.ca/nouvelle/1081205/minorites-visibles-quebec-employes-fonction-publique-organismes-diversite?fbclid=IwAR1k3JJkRtE_zL1p_zxQhRMMcmA1wt4J7P5UeV7UI4uR5g9nMoaXOdVWYY8" TargetMode="External"/><Relationship Id="rId2" Type="http://schemas.openxmlformats.org/officeDocument/2006/relationships/hyperlink" Target="https://ici.radio-canada.ca/nouvelle/1081205/minorites-visibles-quebec-employes-fonction-publique-organismes-diversite?fbclid=IwAR1k3JJkRtE_zL1p_zxQhRMMcmA1wt4J7P5UeV7UI4uR5g9nMoaXOdVWYY8" TargetMode="External"/><Relationship Id="rId3" Type="http://schemas.openxmlformats.org/officeDocument/2006/relationships/slideLayout" Target="../slideLayouts/slideLayout1.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hyperlink" Target="http://plus.lapresse.ca/screens/abbf05c4-d726-4e58-8c67-434b5b4511cc|_0.html" TargetMode="External"/><Relationship Id="rId2" Type="http://schemas.openxmlformats.org/officeDocument/2006/relationships/hyperlink" Target="http://plus.lapresse.ca/screens/abbf05c4-d726-4e58-8c67-434b5b4511cc|_0.html" TargetMode="External"/><Relationship Id="rId3" Type="http://schemas.openxmlformats.org/officeDocument/2006/relationships/hyperlink" Target="http://plus.lapresse.ca/screens/abbf05c4-d726-4e58-8c67-434b5b4511cc|_0.html" TargetMode="External"/><Relationship Id="rId4" Type="http://schemas.openxmlformats.org/officeDocument/2006/relationships/slideLayout" Target="../slideLayouts/slideLayout1.xml"/><Relationship Id="rId5"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hyperlink" Target="https://cdn.iris-recherche.qc.ca/uploads/publication/file/2018-fonction-publique-WEB.pdf" TargetMode="External"/><Relationship Id="rId4"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hyperlink" Target="https://crises.uqam.ca/upload/files/publications/etude-de-cas-entreprise/CRISES_ES1503diminu%C3%A9.pdf" TargetMode="External"/><Relationship Id="rId2" Type="http://schemas.openxmlformats.org/officeDocument/2006/relationships/hyperlink" Target="https://crises.uqam.ca/upload/files/publications/etude-de-cas-entreprise/CRISES_ES1503diminu%C3%A9.pdf" TargetMode="External"/><Relationship Id="rId3" Type="http://schemas.openxmlformats.org/officeDocument/2006/relationships/hyperlink" Target="https://ricochet.media/fr/1320/le-racisme-et-la-gauche-qui-se-tient-loin-de-montreal-nord" TargetMode="External"/><Relationship Id="rId4" Type="http://schemas.openxmlformats.org/officeDocument/2006/relationships/hyperlink" Target="https://ricochet.media/fr/1320/le-racisme-et-la-gauche-qui-se-tient-loin-de-montreal-nord" TargetMode="External"/><Relationship Id="rId5" Type="http://schemas.openxmlformats.org/officeDocument/2006/relationships/hyperlink" Target="https://cjf.qc.ca/revue-relations/publication/article/parole-dexclues-creer-de-linclusion-sociale/" TargetMode="External"/><Relationship Id="rId6" Type="http://schemas.openxmlformats.org/officeDocument/2006/relationships/slideLayout" Target="../slideLayouts/slideLayout1.xml"/><Relationship Id="rId7"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slideLayout" Target="../slideLayouts/slideLayout1.xml"/><Relationship Id="rId7"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hyperlink" Target="https://iris-recherche.qc.ca/blogue/resolution-2017-combler-le-vrai-deficit" TargetMode="External"/><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170280" y="277560"/>
            <a:ext cx="8794080" cy="80676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fr-CA" sz="3600" spc="-1" strike="noStrike">
                <a:solidFill>
                  <a:srgbClr val="ffffff"/>
                </a:solidFill>
                <a:latin typeface="Calibri"/>
              </a:rPr>
              <a:t>Qu’est-ce que le racisme systémique ?</a:t>
            </a:r>
            <a:endParaRPr b="0" lang="fr-CA" sz="3600" spc="-1" strike="noStrike">
              <a:latin typeface="Arial"/>
            </a:endParaRPr>
          </a:p>
        </p:txBody>
      </p:sp>
      <p:pic>
        <p:nvPicPr>
          <p:cNvPr id="89" name="Picture 4" descr=""/>
          <p:cNvPicPr/>
          <p:nvPr/>
        </p:nvPicPr>
        <p:blipFill>
          <a:blip r:embed="rId1"/>
          <a:stretch/>
        </p:blipFill>
        <p:spPr>
          <a:xfrm>
            <a:off x="1757160" y="1267200"/>
            <a:ext cx="6531840" cy="3750480"/>
          </a:xfrm>
          <a:prstGeom prst="rect">
            <a:avLst/>
          </a:prstGeom>
          <a:ln>
            <a:noFill/>
          </a:ln>
        </p:spPr>
      </p:pic>
      <p:sp>
        <p:nvSpPr>
          <p:cNvPr id="90" name="CustomShape 2"/>
          <p:cNvSpPr/>
          <p:nvPr/>
        </p:nvSpPr>
        <p:spPr>
          <a:xfrm>
            <a:off x="45000" y="2030400"/>
            <a:ext cx="1801440" cy="1370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fr-CA" sz="2800" spc="-1" strike="noStrike">
                <a:solidFill>
                  <a:srgbClr val="ffffff"/>
                </a:solidFill>
                <a:latin typeface="Calibri"/>
              </a:rPr>
              <a:t>Origines &amp; réalités actuelles</a:t>
            </a:r>
            <a:endParaRPr b="0" lang="fr-CA" sz="2800" spc="-1" strike="noStrike">
              <a:latin typeface="Arial"/>
            </a:endParaRPr>
          </a:p>
        </p:txBody>
      </p:sp>
      <p:sp>
        <p:nvSpPr>
          <p:cNvPr id="91" name="TextShape 3"/>
          <p:cNvSpPr txBox="1"/>
          <p:nvPr/>
        </p:nvSpPr>
        <p:spPr>
          <a:xfrm>
            <a:off x="360000" y="6356520"/>
            <a:ext cx="2133360" cy="364680"/>
          </a:xfrm>
          <a:prstGeom prst="rect">
            <a:avLst/>
          </a:prstGeom>
          <a:noFill/>
          <a:ln>
            <a:noFill/>
          </a:ln>
        </p:spPr>
        <p:txBody>
          <a:bodyPr anchor="ctr">
            <a:noAutofit/>
          </a:bodyPr>
          <a:p>
            <a:pPr>
              <a:lnSpc>
                <a:spcPct val="100000"/>
              </a:lnSpc>
            </a:pPr>
            <a:fld id="{69309F1A-4EB5-42E3-ADB8-F5565771A65A}" type="datetime1">
              <a:rPr b="0" lang="fr-CA" sz="1200" spc="-1" strike="noStrike">
                <a:solidFill>
                  <a:srgbClr val="8b8b8b"/>
                </a:solidFill>
                <a:latin typeface="Calibri"/>
              </a:rPr>
              <a:t>2020-05-16</a:t>
            </a:fld>
            <a:endParaRPr b="0" lang="fr-CA" sz="1200" spc="-1" strike="noStrike">
              <a:latin typeface="Times New Roman"/>
            </a:endParaRPr>
          </a:p>
        </p:txBody>
      </p:sp>
      <p:sp>
        <p:nvSpPr>
          <p:cNvPr id="92" name="CustomShape 4"/>
          <p:cNvSpPr/>
          <p:nvPr/>
        </p:nvSpPr>
        <p:spPr>
          <a:xfrm>
            <a:off x="5414760" y="5042880"/>
            <a:ext cx="3191040" cy="25776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fr-CA" sz="1100" spc="-1" strike="noStrike">
                <a:solidFill>
                  <a:srgbClr val="ffffff"/>
                </a:solidFill>
                <a:latin typeface="Calibri"/>
              </a:rPr>
              <a:t>Port Harrison (Inukjuak), Québec, 1890</a:t>
            </a:r>
            <a:endParaRPr b="0" lang="fr-CA" sz="1100" spc="-1" strike="noStrike">
              <a:latin typeface="Arial"/>
            </a:endParaRPr>
          </a:p>
        </p:txBody>
      </p:sp>
      <p:sp>
        <p:nvSpPr>
          <p:cNvPr id="93" name="CustomShape 5"/>
          <p:cNvSpPr/>
          <p:nvPr/>
        </p:nvSpPr>
        <p:spPr>
          <a:xfrm>
            <a:off x="5549040" y="6225120"/>
            <a:ext cx="336132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CA" sz="1600" spc="-1" strike="noStrike">
                <a:solidFill>
                  <a:srgbClr val="ffffff"/>
                </a:solidFill>
                <a:latin typeface="Calibri"/>
              </a:rPr>
              <a:t>Atelier de Jennie-Laure Sully</a:t>
            </a:r>
            <a:endParaRPr b="0" lang="fr-CA" sz="1600" spc="-1" strike="noStrike">
              <a:latin typeface="Arial"/>
            </a:endParaRPr>
          </a:p>
          <a:p>
            <a:pPr algn="ctr">
              <a:lnSpc>
                <a:spcPct val="100000"/>
              </a:lnSpc>
            </a:pPr>
            <a:r>
              <a:rPr b="0" lang="fr-CA" sz="1600" spc="-1" strike="noStrike">
                <a:solidFill>
                  <a:srgbClr val="ffffff"/>
                </a:solidFill>
                <a:latin typeface="Calibri"/>
              </a:rPr>
              <a:t>pour l’École Buissonnière de QS</a:t>
            </a:r>
            <a:endParaRPr b="0" lang="fr-CA"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394560" y="27000"/>
            <a:ext cx="824724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400" spc="-1" strike="noStrike">
                <a:solidFill>
                  <a:srgbClr val="ffffff"/>
                </a:solidFill>
                <a:latin typeface="Calibri"/>
              </a:rPr>
              <a:t>Le racisme systémique est souvent engendré par l’action de l’État</a:t>
            </a:r>
            <a:endParaRPr b="0" lang="fr-CA" sz="2400" spc="-1" strike="noStrike">
              <a:latin typeface="Arial"/>
            </a:endParaRPr>
          </a:p>
        </p:txBody>
      </p:sp>
      <p:pic>
        <p:nvPicPr>
          <p:cNvPr id="115" name="Picture 2" descr=""/>
          <p:cNvPicPr/>
          <p:nvPr/>
        </p:nvPicPr>
        <p:blipFill>
          <a:blip r:embed="rId1"/>
          <a:stretch/>
        </p:blipFill>
        <p:spPr>
          <a:xfrm>
            <a:off x="861840" y="538200"/>
            <a:ext cx="7419600" cy="5781240"/>
          </a:xfrm>
          <a:prstGeom prst="rect">
            <a:avLst/>
          </a:prstGeom>
          <a:ln>
            <a:noFill/>
          </a:ln>
        </p:spPr>
      </p:pic>
      <p:sp>
        <p:nvSpPr>
          <p:cNvPr id="116" name="CustomShape 2"/>
          <p:cNvSpPr/>
          <p:nvPr/>
        </p:nvSpPr>
        <p:spPr>
          <a:xfrm>
            <a:off x="2142720" y="6417000"/>
            <a:ext cx="509148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400" spc="-1" strike="noStrike">
                <a:solidFill>
                  <a:srgbClr val="ffffff"/>
                </a:solidFill>
                <a:latin typeface="Calibri"/>
              </a:rPr>
              <a:t>http://www.encyclopediecanadienne.ca/fr/article/pensionnats/</a:t>
            </a:r>
            <a:endParaRPr b="0" lang="fr-CA"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0" y="27000"/>
            <a:ext cx="9072000" cy="425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200" spc="-1" strike="noStrike">
                <a:solidFill>
                  <a:srgbClr val="ffffff"/>
                </a:solidFill>
                <a:latin typeface="Calibri"/>
              </a:rPr>
              <a:t>Racisme systémique: Élimination des traits culturels et assimilation organisée</a:t>
            </a:r>
            <a:endParaRPr b="0" lang="fr-CA" sz="2200" spc="-1" strike="noStrike">
              <a:latin typeface="Arial"/>
            </a:endParaRPr>
          </a:p>
        </p:txBody>
      </p:sp>
      <p:pic>
        <p:nvPicPr>
          <p:cNvPr id="118" name="Picture 1" descr=""/>
          <p:cNvPicPr/>
          <p:nvPr/>
        </p:nvPicPr>
        <p:blipFill>
          <a:blip r:embed="rId1"/>
          <a:stretch/>
        </p:blipFill>
        <p:spPr>
          <a:xfrm>
            <a:off x="2716200" y="636480"/>
            <a:ext cx="3348720" cy="51717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107640" y="927360"/>
            <a:ext cx="8883720" cy="5195520"/>
          </a:xfrm>
          <a:prstGeom prst="rect">
            <a:avLst/>
          </a:prstGeom>
          <a:noFill/>
          <a:ln>
            <a:noFill/>
          </a:ln>
        </p:spPr>
        <p:style>
          <a:lnRef idx="0"/>
          <a:fillRef idx="0"/>
          <a:effectRef idx="0"/>
          <a:fontRef idx="minor"/>
        </p:style>
        <p:txBody>
          <a:bodyPr lIns="90000" rIns="90000" tIns="45000" bIns="45000">
            <a:spAutoFit/>
          </a:bodyPr>
          <a:p>
            <a:pPr algn="just">
              <a:lnSpc>
                <a:spcPct val="100000"/>
              </a:lnSpc>
              <a:spcAft>
                <a:spcPts val="300"/>
              </a:spcAft>
            </a:pPr>
            <a:r>
              <a:rPr b="0" lang="fr-CA" sz="1600" spc="-1" strike="noStrike">
                <a:solidFill>
                  <a:srgbClr val="ffffff"/>
                </a:solidFill>
                <a:latin typeface="Calibri"/>
              </a:rPr>
              <a:t>1620 – 1630 </a:t>
            </a:r>
            <a:r>
              <a:rPr b="0" lang="fr-CA" sz="1600" spc="-1" strike="noStrike">
                <a:solidFill>
                  <a:srgbClr val="ffffff"/>
                </a:solidFill>
                <a:latin typeface="Calibri"/>
              </a:rPr>
              <a:t>	</a:t>
            </a:r>
            <a:r>
              <a:rPr b="0" lang="fr-CA" sz="1600" spc="-1" strike="noStrike">
                <a:solidFill>
                  <a:srgbClr val="ffffff"/>
                </a:solidFill>
                <a:latin typeface="Calibri"/>
              </a:rPr>
              <a:t>Apparition des premières écoles établies par des missionnaires pour les autochtones.</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1831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Ouverture du Mohawk Indian Residential School en Ontario (Ne fermera ses portes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qu’en 1969). </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1845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Naissance de l’idéologie du Manifest Destiny aux États-Unis: Politique expansionniste.</a:t>
            </a:r>
            <a:endParaRPr b="0" lang="fr-CA" sz="1600" spc="-1" strike="noStrike">
              <a:latin typeface="Arial"/>
            </a:endParaRPr>
          </a:p>
          <a:p>
            <a:pPr algn="just">
              <a:lnSpc>
                <a:spcPct val="100000"/>
              </a:lnSpc>
              <a:spcAft>
                <a:spcPts val="300"/>
              </a:spcAft>
            </a:pPr>
            <a:r>
              <a:rPr b="0" lang="fr-CA" sz="1600" spc="-1" strike="noStrike">
                <a:solidFill>
                  <a:srgbClr val="ff0000"/>
                </a:solidFill>
                <a:latin typeface="Calibri"/>
              </a:rPr>
              <a:t>1879</a:t>
            </a:r>
            <a:r>
              <a:rPr b="0" lang="fr-CA" sz="1600" spc="-1" strike="noStrike">
                <a:solidFill>
                  <a:srgbClr val="ff0000"/>
                </a:solidFill>
                <a:latin typeface="Calibri"/>
              </a:rPr>
              <a:t>	</a:t>
            </a:r>
            <a:r>
              <a:rPr b="0" lang="fr-CA" sz="1600" spc="-1" strike="noStrike">
                <a:solidFill>
                  <a:srgbClr val="ff0000"/>
                </a:solidFill>
                <a:latin typeface="Calibri"/>
              </a:rPr>
              <a:t>	</a:t>
            </a:r>
            <a:r>
              <a:rPr b="0" lang="fr-CA" sz="1600" spc="-1" strike="noStrike">
                <a:solidFill>
                  <a:srgbClr val="ff0000"/>
                </a:solidFill>
                <a:latin typeface="Calibri"/>
              </a:rPr>
              <a:t>	</a:t>
            </a:r>
            <a:r>
              <a:rPr b="0" lang="fr-CA" sz="1600" spc="-1" strike="noStrike">
                <a:solidFill>
                  <a:srgbClr val="ff0000"/>
                </a:solidFill>
                <a:latin typeface="Calibri"/>
              </a:rPr>
              <a:t>John A Mcdonald envoie Nicholas Davin aux États-Unis : Publication du rapport Davin </a:t>
            </a:r>
            <a:r>
              <a:rPr b="0" lang="fr-CA" sz="1600" spc="-1" strike="noStrike">
                <a:solidFill>
                  <a:srgbClr val="ff0000"/>
                </a:solidFill>
                <a:latin typeface="Calibri"/>
              </a:rPr>
              <a:t>	</a:t>
            </a:r>
            <a:r>
              <a:rPr b="0" lang="fr-CA" sz="1600" spc="-1" strike="noStrike">
                <a:solidFill>
                  <a:srgbClr val="ff0000"/>
                </a:solidFill>
                <a:latin typeface="Calibri"/>
              </a:rPr>
              <a:t>	</a:t>
            </a:r>
            <a:r>
              <a:rPr b="0" lang="fr-CA" sz="1600" spc="-1" strike="noStrike">
                <a:solidFill>
                  <a:srgbClr val="ff0000"/>
                </a:solidFill>
                <a:latin typeface="Calibri"/>
              </a:rPr>
              <a:t>	</a:t>
            </a:r>
            <a:r>
              <a:rPr b="0" lang="fr-CA" sz="1600" spc="-1" strike="noStrike">
                <a:solidFill>
                  <a:srgbClr val="ff0000"/>
                </a:solidFill>
                <a:latin typeface="Calibri"/>
              </a:rPr>
              <a:t>	</a:t>
            </a:r>
            <a:r>
              <a:rPr b="0" lang="fr-CA" sz="1600" spc="-1" strike="noStrike">
                <a:solidFill>
                  <a:srgbClr val="ff0000"/>
                </a:solidFill>
                <a:latin typeface="Calibri"/>
              </a:rPr>
              <a:t>(</a:t>
            </a:r>
            <a:r>
              <a:rPr b="0" i="1" lang="fr-CA" sz="1600" spc="-1" strike="noStrike">
                <a:solidFill>
                  <a:srgbClr val="ff0000"/>
                </a:solidFill>
                <a:latin typeface="Calibri"/>
              </a:rPr>
              <a:t>Report on Industrial Schools for Indians and Half-breeds</a:t>
            </a:r>
            <a:r>
              <a:rPr b="0" lang="fr-CA" sz="1600" spc="-1" strike="noStrike">
                <a:solidFill>
                  <a:srgbClr val="ff0000"/>
                </a:solidFill>
                <a:latin typeface="Calibri"/>
              </a:rPr>
              <a:t>). Conclusion: Les autochtones </a:t>
            </a:r>
            <a:r>
              <a:rPr b="0" lang="fr-CA" sz="1600" spc="-1" strike="noStrike">
                <a:solidFill>
                  <a:srgbClr val="ff0000"/>
                </a:solidFill>
                <a:latin typeface="Calibri"/>
              </a:rPr>
              <a:t>	</a:t>
            </a:r>
            <a:r>
              <a:rPr b="0" lang="fr-CA" sz="1600" spc="-1" strike="noStrike">
                <a:solidFill>
                  <a:srgbClr val="ff0000"/>
                </a:solidFill>
                <a:latin typeface="Calibri"/>
              </a:rPr>
              <a:t>	</a:t>
            </a:r>
            <a:r>
              <a:rPr b="0" lang="fr-CA" sz="1600" spc="-1" strike="noStrike">
                <a:solidFill>
                  <a:srgbClr val="ff0000"/>
                </a:solidFill>
                <a:latin typeface="Calibri"/>
              </a:rPr>
              <a:t>	</a:t>
            </a:r>
            <a:r>
              <a:rPr b="0" lang="fr-CA" sz="1600" spc="-1" strike="noStrike">
                <a:solidFill>
                  <a:srgbClr val="ff0000"/>
                </a:solidFill>
                <a:latin typeface="Calibri"/>
              </a:rPr>
              <a:t>	</a:t>
            </a:r>
            <a:r>
              <a:rPr b="0" lang="fr-CA" sz="1600" spc="-1" strike="noStrike">
                <a:solidFill>
                  <a:srgbClr val="ff0000"/>
                </a:solidFill>
                <a:latin typeface="Calibri"/>
              </a:rPr>
              <a:t>doivent être retirés de leur famille afin d’être civilisés et assimilés.  </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1892</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Officialisation du partenariat entre le Fédéral et les Églises pour gérer les pensionnats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autochtones.</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1907</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Rapport de l’Inspecteur Medical P. H. Bryce au sujet des graves conséquences sur la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santé des </a:t>
            </a:r>
            <a:r>
              <a:rPr b="0" lang="fr-CA" sz="1600" spc="-1" strike="noStrike">
                <a:solidFill>
                  <a:srgbClr val="ffffff"/>
                </a:solidFill>
                <a:latin typeface="Calibri"/>
              </a:rPr>
              <a:t>	</a:t>
            </a:r>
            <a:r>
              <a:rPr b="0" lang="fr-CA" sz="1600" spc="-1" strike="noStrike">
                <a:solidFill>
                  <a:srgbClr val="ffffff"/>
                </a:solidFill>
                <a:latin typeface="Calibri"/>
              </a:rPr>
              <a:t>élèves autochtones qui se trouvent dans les écoles résidentielles.</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1920</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Le Superintendant  D. Scott rend l’inscription dans les écoles résidentielles obligatoire .</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1940-1950</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Effort d’intégration des écoles autochtones au système d’éducation régulier.</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1958</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Le Département des Affaires Indiennes recommande la fermeture des écoles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résidentielles. La plupart resteront ouvertes pendant au moins 20 ans encore. </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1991</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Phil Fontaine dévoile les abus que lui et des camarades de classe ont subi à l’école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résidentielle Fort Alexander</a:t>
            </a:r>
            <a:r>
              <a:rPr b="0" lang="fr-CA" sz="1600" spc="-1" strike="noStrike">
                <a:solidFill>
                  <a:srgbClr val="ffffff"/>
                </a:solidFill>
                <a:latin typeface="Calibri"/>
              </a:rPr>
              <a:t>	</a:t>
            </a:r>
            <a:r>
              <a:rPr b="0" lang="fr-CA" sz="1600" spc="-1" strike="noStrike">
                <a:solidFill>
                  <a:srgbClr val="ffffff"/>
                </a:solidFill>
                <a:latin typeface="Calibri"/>
              </a:rPr>
              <a:t>.</a:t>
            </a:r>
            <a:endParaRPr b="0" lang="fr-CA" sz="1600" spc="-1" strike="noStrike">
              <a:latin typeface="Arial"/>
            </a:endParaRPr>
          </a:p>
          <a:p>
            <a:pPr algn="just">
              <a:lnSpc>
                <a:spcPct val="100000"/>
              </a:lnSpc>
              <a:spcAft>
                <a:spcPts val="300"/>
              </a:spcAft>
            </a:pPr>
            <a:r>
              <a:rPr b="0" lang="fr-CA" sz="1600" spc="-1" strike="noStrike">
                <a:solidFill>
                  <a:srgbClr val="ffffff"/>
                </a:solidFill>
                <a:latin typeface="Calibri"/>
              </a:rPr>
              <a:t>1996</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Fermeture du dernier pensionnat autochtone.</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r>
              <a:rPr b="0" lang="fr-CA" sz="1600" spc="-1" strike="noStrike">
                <a:solidFill>
                  <a:srgbClr val="ffffff"/>
                </a:solidFill>
                <a:latin typeface="Calibri"/>
              </a:rPr>
              <a:t>	</a:t>
            </a:r>
            <a:endParaRPr b="0" lang="fr-CA" sz="1600" spc="-1" strike="noStrike">
              <a:latin typeface="Arial"/>
            </a:endParaRPr>
          </a:p>
          <a:p>
            <a:pPr algn="just">
              <a:lnSpc>
                <a:spcPct val="100000"/>
              </a:lnSpc>
            </a:pPr>
            <a:endParaRPr b="0" lang="fr-CA" sz="1600" spc="-1" strike="noStrike">
              <a:latin typeface="Arial"/>
            </a:endParaRPr>
          </a:p>
        </p:txBody>
      </p:sp>
      <p:sp>
        <p:nvSpPr>
          <p:cNvPr id="120" name="CustomShape 2"/>
          <p:cNvSpPr/>
          <p:nvPr/>
        </p:nvSpPr>
        <p:spPr>
          <a:xfrm>
            <a:off x="753120" y="215280"/>
            <a:ext cx="771840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ffffff"/>
                </a:solidFill>
                <a:latin typeface="Calibri"/>
              </a:rPr>
              <a:t>Racisme systémique et pensionnats autochtones: Chronologie des évènements</a:t>
            </a:r>
            <a:endParaRPr b="0" lang="fr-CA"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815760" y="27000"/>
            <a:ext cx="781668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400" spc="-1" strike="noStrike">
                <a:solidFill>
                  <a:srgbClr val="ffffff"/>
                </a:solidFill>
                <a:latin typeface="Calibri"/>
              </a:rPr>
              <a:t>Le racisme systémique prend source dans l’histoire coloniale</a:t>
            </a:r>
            <a:endParaRPr b="0" lang="fr-CA" sz="2400" spc="-1" strike="noStrike">
              <a:latin typeface="Arial"/>
            </a:endParaRPr>
          </a:p>
        </p:txBody>
      </p:sp>
      <p:pic>
        <p:nvPicPr>
          <p:cNvPr id="122" name="Picture 3" descr=""/>
          <p:cNvPicPr/>
          <p:nvPr/>
        </p:nvPicPr>
        <p:blipFill>
          <a:blip r:embed="rId1"/>
          <a:stretch/>
        </p:blipFill>
        <p:spPr>
          <a:xfrm>
            <a:off x="188280" y="515520"/>
            <a:ext cx="4310280" cy="2997720"/>
          </a:xfrm>
          <a:prstGeom prst="rect">
            <a:avLst/>
          </a:prstGeom>
          <a:ln>
            <a:noFill/>
          </a:ln>
        </p:spPr>
      </p:pic>
      <p:pic>
        <p:nvPicPr>
          <p:cNvPr id="123" name="Picture 4" descr=""/>
          <p:cNvPicPr/>
          <p:nvPr/>
        </p:nvPicPr>
        <p:blipFill>
          <a:blip r:embed="rId2"/>
          <a:stretch/>
        </p:blipFill>
        <p:spPr>
          <a:xfrm>
            <a:off x="4643640" y="515520"/>
            <a:ext cx="4419360" cy="2997720"/>
          </a:xfrm>
          <a:prstGeom prst="rect">
            <a:avLst/>
          </a:prstGeom>
          <a:ln>
            <a:noFill/>
          </a:ln>
        </p:spPr>
      </p:pic>
      <p:sp>
        <p:nvSpPr>
          <p:cNvPr id="124" name="CustomShape 2"/>
          <p:cNvSpPr/>
          <p:nvPr/>
        </p:nvSpPr>
        <p:spPr>
          <a:xfrm>
            <a:off x="4930560" y="3738240"/>
            <a:ext cx="4015800" cy="1582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1400" spc="-1" strike="noStrike">
                <a:solidFill>
                  <a:srgbClr val="ffffff"/>
                </a:solidFill>
                <a:latin typeface="Calibri"/>
              </a:rPr>
              <a:t>En 1901, deux ans après avoir envahi les Philippines et tué plus de 500 000 Philippins, les États-Unis envoient 500 enseignantes et enseignants dans le pays. L’effectif du corps enseignant états-unien sera graduellement augmenté jusqu’à atteindre 4000 au début des années 1940. Le  but était d’appliquer la politique « d’assimilation bienveillante ».</a:t>
            </a:r>
            <a:endParaRPr b="0" lang="fr-CA" sz="1400" spc="-1" strike="noStrike">
              <a:latin typeface="Arial"/>
            </a:endParaRPr>
          </a:p>
        </p:txBody>
      </p:sp>
      <p:sp>
        <p:nvSpPr>
          <p:cNvPr id="125" name="CustomShape 3"/>
          <p:cNvSpPr/>
          <p:nvPr/>
        </p:nvSpPr>
        <p:spPr>
          <a:xfrm>
            <a:off x="335520" y="3756240"/>
            <a:ext cx="4015800" cy="1795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1400" spc="-1" strike="noStrike">
                <a:solidFill>
                  <a:srgbClr val="ffffff"/>
                </a:solidFill>
                <a:latin typeface="Calibri"/>
              </a:rPr>
              <a:t>L’école Ste-Anne (anciennement École résidentielle Fort Albany), ouverte de 1912 à 1963 en Ontario. Certains des enfants avaient été amené de force par la police dans l’école. Les abus subis par les enfants ont retenus l’attention médiatique par leur caractère particulièrement cruel et inusité: Notamment, une chaise électrique  maison avait été construite et servait à punir les enfants.</a:t>
            </a:r>
            <a:endParaRPr b="0" lang="fr-CA" sz="1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699120" y="27000"/>
            <a:ext cx="793332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400" spc="-1" strike="noStrike">
                <a:solidFill>
                  <a:srgbClr val="ffffff"/>
                </a:solidFill>
                <a:latin typeface="Calibri"/>
              </a:rPr>
              <a:t>Le racisme systémique est soutenu par des outils idéologiques</a:t>
            </a:r>
            <a:endParaRPr b="0" lang="fr-CA" sz="2400" spc="-1" strike="noStrike">
              <a:latin typeface="Arial"/>
            </a:endParaRPr>
          </a:p>
        </p:txBody>
      </p:sp>
      <p:sp>
        <p:nvSpPr>
          <p:cNvPr id="127" name="CustomShape 2"/>
          <p:cNvSpPr/>
          <p:nvPr/>
        </p:nvSpPr>
        <p:spPr>
          <a:xfrm>
            <a:off x="4930560" y="3738240"/>
            <a:ext cx="4015800" cy="1582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1400" spc="-1" strike="noStrike">
                <a:solidFill>
                  <a:srgbClr val="ffffff"/>
                </a:solidFill>
                <a:latin typeface="Calibri"/>
              </a:rPr>
              <a:t>Illustration parue dans Puck Magazine en 1899. L’oncle Sam enseigne à des élèves récalcitrants nommés: Cuba, Porto-Rico, Hawaii et Philippines.  Assis seul dans le coin, un autochtone regarde un livre qu’il tient à l’envers. Près de la porte, un petit chinois qui a son livre sous le bras regarde ce qui se passe dans la classe.</a:t>
            </a:r>
            <a:endParaRPr b="0" lang="fr-CA" sz="1400" spc="-1" strike="noStrike">
              <a:latin typeface="Arial"/>
            </a:endParaRPr>
          </a:p>
        </p:txBody>
      </p:sp>
      <p:sp>
        <p:nvSpPr>
          <p:cNvPr id="128" name="CustomShape 3"/>
          <p:cNvSpPr/>
          <p:nvPr/>
        </p:nvSpPr>
        <p:spPr>
          <a:xfrm>
            <a:off x="335520" y="3756240"/>
            <a:ext cx="4015800" cy="1582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1400" spc="-1" strike="noStrike">
                <a:solidFill>
                  <a:srgbClr val="ffffff"/>
                </a:solidFill>
                <a:latin typeface="Calibri"/>
              </a:rPr>
              <a:t>Caricature parue dans The Journal, de Detroit, en février 1899 sous le titre: </a:t>
            </a:r>
            <a:r>
              <a:rPr b="0" i="1" lang="fr-CA" sz="1400" spc="-1" strike="noStrike">
                <a:solidFill>
                  <a:srgbClr val="ffffff"/>
                </a:solidFill>
                <a:latin typeface="Calibri"/>
              </a:rPr>
              <a:t>Le fardeau de l’homme blanc</a:t>
            </a:r>
            <a:r>
              <a:rPr b="0" lang="fr-CA" sz="1400" spc="-1" strike="noStrike">
                <a:solidFill>
                  <a:srgbClr val="ffffff"/>
                </a:solidFill>
                <a:latin typeface="Calibri"/>
              </a:rPr>
              <a:t>. Le soldat états-unien porte  dans ses bras un « barbare » philippins vers l’école moderne. La mission d’aller civiliser, christianiser et éduquer fait partie de la propagande visant à démontrer que la guerre est déployée pour une bonne cause.</a:t>
            </a:r>
            <a:endParaRPr b="0" lang="fr-CA" sz="1400" spc="-1" strike="noStrike">
              <a:latin typeface="Arial"/>
            </a:endParaRPr>
          </a:p>
        </p:txBody>
      </p:sp>
      <p:pic>
        <p:nvPicPr>
          <p:cNvPr id="129" name="Picture 2" descr=""/>
          <p:cNvPicPr/>
          <p:nvPr/>
        </p:nvPicPr>
        <p:blipFill>
          <a:blip r:embed="rId1"/>
          <a:stretch/>
        </p:blipFill>
        <p:spPr>
          <a:xfrm>
            <a:off x="5145840" y="560160"/>
            <a:ext cx="3870720" cy="2889000"/>
          </a:xfrm>
          <a:prstGeom prst="rect">
            <a:avLst/>
          </a:prstGeom>
          <a:ln>
            <a:noFill/>
          </a:ln>
        </p:spPr>
      </p:pic>
      <p:pic>
        <p:nvPicPr>
          <p:cNvPr id="130" name="Picture 6" descr=""/>
          <p:cNvPicPr/>
          <p:nvPr/>
        </p:nvPicPr>
        <p:blipFill>
          <a:blip r:embed="rId2"/>
          <a:srcRect l="4878" t="0" r="0" b="0"/>
          <a:stretch/>
        </p:blipFill>
        <p:spPr>
          <a:xfrm>
            <a:off x="183240" y="569160"/>
            <a:ext cx="4800960" cy="2889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Picture 6" descr=""/>
          <p:cNvPicPr/>
          <p:nvPr/>
        </p:nvPicPr>
        <p:blipFill>
          <a:blip r:embed="rId1"/>
          <a:stretch/>
        </p:blipFill>
        <p:spPr>
          <a:xfrm>
            <a:off x="4644720" y="63360"/>
            <a:ext cx="4132800" cy="6464520"/>
          </a:xfrm>
          <a:prstGeom prst="rect">
            <a:avLst/>
          </a:prstGeom>
          <a:ln>
            <a:noFill/>
          </a:ln>
        </p:spPr>
      </p:pic>
      <p:pic>
        <p:nvPicPr>
          <p:cNvPr id="132" name="Picture 7" descr=""/>
          <p:cNvPicPr/>
          <p:nvPr/>
        </p:nvPicPr>
        <p:blipFill>
          <a:blip r:embed="rId2"/>
          <a:stretch/>
        </p:blipFill>
        <p:spPr>
          <a:xfrm>
            <a:off x="618480" y="63360"/>
            <a:ext cx="3459240" cy="6464520"/>
          </a:xfrm>
          <a:prstGeom prst="rect">
            <a:avLst/>
          </a:prstGeom>
          <a:ln>
            <a:noFill/>
          </a:ln>
        </p:spPr>
      </p:pic>
      <p:sp>
        <p:nvSpPr>
          <p:cNvPr id="133" name="CustomShape 1"/>
          <p:cNvSpPr/>
          <p:nvPr/>
        </p:nvSpPr>
        <p:spPr>
          <a:xfrm>
            <a:off x="1398600" y="6528240"/>
            <a:ext cx="7162560" cy="2883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300" spc="-1" strike="noStrike">
                <a:solidFill>
                  <a:srgbClr val="ffffff"/>
                </a:solidFill>
                <a:latin typeface="Calibri"/>
              </a:rPr>
              <a:t>http://ici.radio-canada.ca/radio/profondeur/RemarquablesOublies/esclavage.html</a:t>
            </a:r>
            <a:endParaRPr b="0" lang="fr-CA" sz="13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252360" y="1810440"/>
            <a:ext cx="8819640" cy="12236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fr-CA" sz="4400" spc="-1" strike="noStrike">
                <a:solidFill>
                  <a:srgbClr val="ffffff"/>
                </a:solidFill>
                <a:latin typeface="Calibri"/>
              </a:rPr>
              <a:t>Racisme systémique</a:t>
            </a:r>
            <a:endParaRPr b="0" lang="fr-CA" sz="4400" spc="-1" strike="noStrike">
              <a:latin typeface="Arial"/>
            </a:endParaRPr>
          </a:p>
          <a:p>
            <a:pPr>
              <a:lnSpc>
                <a:spcPct val="100000"/>
              </a:lnSpc>
            </a:pPr>
            <a:r>
              <a:rPr b="1" lang="fr-CA" sz="3200" spc="-1" strike="noStrike">
                <a:solidFill>
                  <a:srgbClr val="ffffff"/>
                </a:solidFill>
                <a:latin typeface="Calibri"/>
              </a:rPr>
              <a:t>3. </a:t>
            </a:r>
            <a:r>
              <a:rPr b="0" lang="fr-CA" sz="3200" spc="-1" strike="noStrike">
                <a:solidFill>
                  <a:srgbClr val="ffffff"/>
                </a:solidFill>
                <a:latin typeface="Calibri"/>
              </a:rPr>
              <a:t>Définir le concept et identifier ses manifestations </a:t>
            </a:r>
            <a:endParaRPr b="0" lang="fr-CA" sz="3200" spc="-1" strike="noStrike">
              <a:latin typeface="Arial"/>
            </a:endParaRPr>
          </a:p>
          <a:p>
            <a:pPr>
              <a:lnSpc>
                <a:spcPct val="100000"/>
              </a:lnSpc>
            </a:pPr>
            <a:endParaRPr b="0" lang="fr-CA"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295920" y="80640"/>
            <a:ext cx="856080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800" spc="-1" strike="noStrike">
                <a:solidFill>
                  <a:srgbClr val="ffffff"/>
                </a:solidFill>
                <a:latin typeface="Calibri"/>
              </a:rPr>
              <a:t>Définition du Barreau du Québec</a:t>
            </a:r>
            <a:endParaRPr b="0" lang="fr-CA" sz="2800" spc="-1" strike="noStrike">
              <a:latin typeface="Arial"/>
            </a:endParaRPr>
          </a:p>
        </p:txBody>
      </p:sp>
      <p:sp>
        <p:nvSpPr>
          <p:cNvPr id="136" name="CustomShape 2"/>
          <p:cNvSpPr/>
          <p:nvPr/>
        </p:nvSpPr>
        <p:spPr>
          <a:xfrm>
            <a:off x="977040" y="927360"/>
            <a:ext cx="6920280" cy="4267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2000" spc="-1" strike="noStrike">
                <a:solidFill>
                  <a:srgbClr val="ffffff"/>
                </a:solidFill>
                <a:latin typeface="Calibri"/>
              </a:rPr>
              <a:t>Nous entendons par racisme systémique la </a:t>
            </a:r>
            <a:r>
              <a:rPr b="0" lang="fr-CA" sz="2000" spc="-1" strike="noStrike">
                <a:solidFill>
                  <a:srgbClr val="ff0000"/>
                </a:solidFill>
                <a:latin typeface="Calibri"/>
              </a:rPr>
              <a:t>production sociale d’une</a:t>
            </a:r>
            <a:r>
              <a:rPr b="0" lang="fr-CA" sz="2000" spc="-1" strike="noStrike">
                <a:solidFill>
                  <a:srgbClr val="ffffff"/>
                </a:solidFill>
                <a:latin typeface="Calibri"/>
              </a:rPr>
              <a:t> </a:t>
            </a:r>
            <a:r>
              <a:rPr b="0" lang="fr-CA" sz="2000" spc="-1" strike="noStrike">
                <a:solidFill>
                  <a:srgbClr val="ff0000"/>
                </a:solidFill>
                <a:latin typeface="Calibri"/>
              </a:rPr>
              <a:t>inégalité</a:t>
            </a:r>
            <a:r>
              <a:rPr b="0" lang="fr-CA" sz="2000" spc="-1" strike="noStrike">
                <a:solidFill>
                  <a:srgbClr val="ffffff"/>
                </a:solidFill>
                <a:latin typeface="Calibri"/>
              </a:rPr>
              <a:t> fondée sur la race dans </a:t>
            </a:r>
            <a:r>
              <a:rPr b="0" lang="fr-CA" sz="2000" spc="-1" strike="noStrike" u="sng">
                <a:solidFill>
                  <a:srgbClr val="ffffff"/>
                </a:solidFill>
                <a:uFillTx/>
                <a:latin typeface="Calibri"/>
              </a:rPr>
              <a:t>les décisions dont les gens font l’objet et les traitements qui leur sont dispensés</a:t>
            </a:r>
            <a:r>
              <a:rPr b="0" lang="fr-CA" sz="2000" spc="-1" strike="noStrike">
                <a:solidFill>
                  <a:srgbClr val="ffffff"/>
                </a:solidFill>
                <a:latin typeface="Calibri"/>
              </a:rPr>
              <a:t>. L’inégalité raciale est le résultat de l’organisation de la vie économique, culturelle et politique d’une société. Elle  est  le  résultat  de  la  combinaison  de  ce  qui  suit :  la  construction  sociale  des  races  comme réelles,  différentes  et  inégales  (racialisation);  les  </a:t>
            </a:r>
            <a:r>
              <a:rPr b="0" lang="fr-CA" sz="2000" spc="-1" strike="noStrike">
                <a:solidFill>
                  <a:srgbClr val="ff0000"/>
                </a:solidFill>
                <a:latin typeface="Calibri"/>
              </a:rPr>
              <a:t>normes</a:t>
            </a:r>
            <a:r>
              <a:rPr b="0" lang="fr-CA" sz="2000" spc="-1" strike="noStrike">
                <a:solidFill>
                  <a:srgbClr val="ffffff"/>
                </a:solidFill>
                <a:latin typeface="Calibri"/>
              </a:rPr>
              <a:t>,  les  </a:t>
            </a:r>
            <a:r>
              <a:rPr b="0" lang="fr-CA" sz="2000" spc="-1" strike="noStrike">
                <a:solidFill>
                  <a:srgbClr val="ff0000"/>
                </a:solidFill>
                <a:latin typeface="Calibri"/>
              </a:rPr>
              <a:t>processus</a:t>
            </a:r>
            <a:r>
              <a:rPr b="0" lang="fr-CA" sz="2000" spc="-1" strike="noStrike">
                <a:solidFill>
                  <a:srgbClr val="ffffff"/>
                </a:solidFill>
                <a:latin typeface="Calibri"/>
              </a:rPr>
              <a:t>  et  la  prestation  des services  utilisés  par  un  </a:t>
            </a:r>
            <a:r>
              <a:rPr b="0" lang="fr-CA" sz="2000" spc="-1" strike="noStrike" u="sng">
                <a:solidFill>
                  <a:srgbClr val="ffffff"/>
                </a:solidFill>
                <a:uFillTx/>
                <a:latin typeface="Calibri"/>
              </a:rPr>
              <a:t>système  social  (structure</a:t>
            </a:r>
            <a:r>
              <a:rPr b="0" lang="fr-CA" sz="2000" spc="-1" strike="noStrike">
                <a:solidFill>
                  <a:srgbClr val="ffffff"/>
                </a:solidFill>
                <a:latin typeface="Calibri"/>
              </a:rPr>
              <a:t>);  les  actions  et  les  décisions  des  gens  qui travaillent pour les </a:t>
            </a:r>
            <a:r>
              <a:rPr b="0" lang="fr-CA" sz="2000" spc="-1" strike="noStrike" u="sng">
                <a:solidFill>
                  <a:srgbClr val="ffffff"/>
                </a:solidFill>
                <a:uFillTx/>
                <a:latin typeface="Calibri"/>
              </a:rPr>
              <a:t>systèmes sociaux (personnel</a:t>
            </a:r>
            <a:r>
              <a:rPr b="0" lang="fr-CA" sz="2000" spc="-1" strike="noStrike">
                <a:solidFill>
                  <a:srgbClr val="ffffff"/>
                </a:solidFill>
                <a:latin typeface="Calibri"/>
              </a:rPr>
              <a:t>).</a:t>
            </a:r>
            <a:endParaRPr b="0" lang="fr-CA" sz="2000" spc="-1" strike="noStrike">
              <a:latin typeface="Arial"/>
            </a:endParaRPr>
          </a:p>
          <a:p>
            <a:pPr algn="just">
              <a:lnSpc>
                <a:spcPct val="100000"/>
              </a:lnSpc>
            </a:pPr>
            <a:endParaRPr b="0" lang="fr-CA" sz="2000" spc="-1" strike="noStrike">
              <a:latin typeface="Arial"/>
            </a:endParaRPr>
          </a:p>
          <a:p>
            <a:pPr algn="just">
              <a:lnSpc>
                <a:spcPct val="100000"/>
              </a:lnSpc>
            </a:pPr>
            <a:r>
              <a:rPr b="0" lang="fr-CA" sz="1200" spc="-1" strike="noStrike">
                <a:solidFill>
                  <a:srgbClr val="ffffff"/>
                </a:solidFill>
                <a:latin typeface="Calibri"/>
              </a:rPr>
              <a:t>Mémoire du Barreau du Québec, Consultation sur le profilage racial de la CDPDJ, juin 2010</a:t>
            </a:r>
            <a:r>
              <a:rPr b="0" lang="fr-CA" sz="2000" spc="-1" strike="noStrike">
                <a:solidFill>
                  <a:srgbClr val="ffffff"/>
                </a:solidFill>
                <a:latin typeface="Calibri"/>
              </a:rPr>
              <a:t> </a:t>
            </a:r>
            <a:endParaRPr b="0" lang="fr-CA" sz="2000" spc="-1" strike="noStrike">
              <a:latin typeface="Arial"/>
            </a:endParaRPr>
          </a:p>
          <a:p>
            <a:pPr algn="just">
              <a:lnSpc>
                <a:spcPct val="100000"/>
              </a:lnSpc>
            </a:pPr>
            <a:r>
              <a:rPr b="0" lang="fr-CA" sz="1400" spc="-1" strike="noStrike">
                <a:solidFill>
                  <a:srgbClr val="ffffff"/>
                </a:solidFill>
                <a:latin typeface="Calibri"/>
              </a:rPr>
              <a:t>https://www.barreau.qc.ca/pdf/medias/positions/2010/20100610-profilage-racial.pdf</a:t>
            </a:r>
            <a:endParaRPr b="0" lang="fr-CA" sz="1400" spc="-1" strike="noStrike">
              <a:latin typeface="Arial"/>
            </a:endParaRPr>
          </a:p>
        </p:txBody>
      </p:sp>
      <p:sp>
        <p:nvSpPr>
          <p:cNvPr id="137" name="CustomShape 3"/>
          <p:cNvSpPr/>
          <p:nvPr/>
        </p:nvSpPr>
        <p:spPr>
          <a:xfrm>
            <a:off x="8046000" y="1179000"/>
            <a:ext cx="981360" cy="546480"/>
          </a:xfrm>
          <a:prstGeom prst="borderCallout1">
            <a:avLst>
              <a:gd name="adj1" fmla="val 18750"/>
              <a:gd name="adj2" fmla="val -8333"/>
              <a:gd name="adj3" fmla="val 112500"/>
              <a:gd name="adj4" fmla="val -38333"/>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CA" sz="1200" spc="-1" strike="noStrike">
                <a:solidFill>
                  <a:srgbClr val="ffffff"/>
                </a:solidFill>
                <a:latin typeface="Calibri"/>
              </a:rPr>
              <a:t>Il s’agit ici du pouvoir de l’État.</a:t>
            </a:r>
            <a:endParaRPr b="0" lang="fr-CA" sz="1200" spc="-1" strike="noStrike">
              <a:latin typeface="Arial"/>
            </a:endParaRPr>
          </a:p>
        </p:txBody>
      </p:sp>
      <p:sp>
        <p:nvSpPr>
          <p:cNvPr id="138" name="CustomShape 4"/>
          <p:cNvSpPr/>
          <p:nvPr/>
        </p:nvSpPr>
        <p:spPr>
          <a:xfrm>
            <a:off x="4437360" y="4071960"/>
            <a:ext cx="1308600" cy="546480"/>
          </a:xfrm>
          <a:prstGeom prst="borderCallout1">
            <a:avLst>
              <a:gd name="adj1" fmla="val -9119"/>
              <a:gd name="adj2" fmla="val -40296"/>
              <a:gd name="adj3" fmla="val 63320"/>
              <a:gd name="adj4" fmla="val -5456"/>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CA" sz="1200" spc="-1" strike="noStrike">
                <a:solidFill>
                  <a:srgbClr val="ffffff"/>
                </a:solidFill>
                <a:latin typeface="Calibri"/>
              </a:rPr>
              <a:t>Le raciste n’agit et ne décide pas tout seul</a:t>
            </a:r>
            <a:endParaRPr b="0" lang="fr-CA" sz="1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295920" y="80640"/>
            <a:ext cx="856080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800" spc="-1" strike="noStrike">
                <a:solidFill>
                  <a:srgbClr val="ffffff"/>
                </a:solidFill>
                <a:latin typeface="Calibri"/>
              </a:rPr>
              <a:t>Retenons que c’est surtout une question de pouvoir</a:t>
            </a:r>
            <a:endParaRPr b="0" lang="fr-CA" sz="2800" spc="-1" strike="noStrike">
              <a:latin typeface="Arial"/>
            </a:endParaRPr>
          </a:p>
        </p:txBody>
      </p:sp>
      <p:sp>
        <p:nvSpPr>
          <p:cNvPr id="140" name="CustomShape 2"/>
          <p:cNvSpPr/>
          <p:nvPr/>
        </p:nvSpPr>
        <p:spPr>
          <a:xfrm>
            <a:off x="340560" y="604800"/>
            <a:ext cx="8910720" cy="669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1800" spc="-1" strike="noStrike">
                <a:solidFill>
                  <a:srgbClr val="ffffff"/>
                </a:solidFill>
                <a:latin typeface="Calibri"/>
              </a:rPr>
              <a:t>L’analyse du racisme systémique requiert l’examen des rapports inégalitaires de pouvoir </a:t>
            </a:r>
            <a:endParaRPr b="0" lang="fr-CA" sz="1800" spc="-1" strike="noStrike">
              <a:latin typeface="Arial"/>
            </a:endParaRPr>
          </a:p>
          <a:p>
            <a:pPr algn="just">
              <a:lnSpc>
                <a:spcPct val="100000"/>
              </a:lnSpc>
            </a:pPr>
            <a:endParaRPr b="0" lang="fr-CA" sz="1800" spc="-1" strike="noStrike">
              <a:latin typeface="Arial"/>
            </a:endParaRPr>
          </a:p>
        </p:txBody>
      </p:sp>
      <p:pic>
        <p:nvPicPr>
          <p:cNvPr id="141" name="Picture 2" descr=""/>
          <p:cNvPicPr/>
          <p:nvPr/>
        </p:nvPicPr>
        <p:blipFill>
          <a:blip r:embed="rId1"/>
          <a:stretch/>
        </p:blipFill>
        <p:spPr>
          <a:xfrm>
            <a:off x="2848320" y="1093320"/>
            <a:ext cx="5892120" cy="4939200"/>
          </a:xfrm>
          <a:prstGeom prst="rect">
            <a:avLst/>
          </a:prstGeom>
          <a:ln>
            <a:noFill/>
          </a:ln>
        </p:spPr>
      </p:pic>
      <p:sp>
        <p:nvSpPr>
          <p:cNvPr id="142" name="CustomShape 3"/>
          <p:cNvSpPr/>
          <p:nvPr/>
        </p:nvSpPr>
        <p:spPr>
          <a:xfrm>
            <a:off x="224280" y="1425240"/>
            <a:ext cx="2500920" cy="4227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fr-CA" sz="1600" spc="-1" strike="noStrike">
                <a:solidFill>
                  <a:srgbClr val="ffffff"/>
                </a:solidFill>
                <a:latin typeface="Calibri"/>
              </a:rPr>
              <a:t>Si un homme blanc veut me lyncher, c’est son problème. S’il a le pouvoir de me lyncher, c’est mon problème. Le racisme n’est pas une question d’attitude, c’est une question de pouvoir. Le racisme tire son pouvoir du capitalisme. Par conséquent, si vous êtes anti-racistes, que vous le sachiez ou non, vous devez être anti-capitalistes. Le pouvoir du racisme et du sexisme viennent du capitalisme pas d’une attitude.</a:t>
            </a:r>
            <a:endParaRPr b="0" lang="fr-CA" sz="1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134640" y="423000"/>
            <a:ext cx="8865720" cy="5363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CA" sz="2200" spc="-1" strike="noStrike">
                <a:solidFill>
                  <a:srgbClr val="f2f2f2"/>
                </a:solidFill>
                <a:latin typeface="Calibri"/>
              </a:rPr>
              <a:t>Blogue de Emre Ongün sur le site “Ensemble!” (Trait d’union entre  diverses factions de la gauche européenne)</a:t>
            </a:r>
            <a:endParaRPr b="0" lang="fr-CA" sz="2200" spc="-1" strike="noStrike">
              <a:latin typeface="Arial"/>
            </a:endParaRPr>
          </a:p>
          <a:p>
            <a:pPr>
              <a:lnSpc>
                <a:spcPct val="100000"/>
              </a:lnSpc>
            </a:pPr>
            <a:r>
              <a:rPr b="0" lang="fr-CA" sz="1800" spc="-1" strike="noStrike">
                <a:solidFill>
                  <a:srgbClr val="f2f2f2"/>
                </a:solidFill>
                <a:latin typeface="Calibri"/>
              </a:rPr>
              <a:t> </a:t>
            </a:r>
            <a:endParaRPr b="0" lang="fr-CA" sz="1800" spc="-1" strike="noStrike">
              <a:latin typeface="Arial"/>
            </a:endParaRPr>
          </a:p>
          <a:p>
            <a:pPr>
              <a:lnSpc>
                <a:spcPct val="100000"/>
              </a:lnSpc>
            </a:pPr>
            <a:r>
              <a:rPr b="0" lang="fr-CA" sz="2400" spc="-1" strike="noStrike">
                <a:solidFill>
                  <a:srgbClr val="f2f2f2"/>
                </a:solidFill>
                <a:latin typeface="Calibri"/>
              </a:rPr>
              <a:t>‘’ </a:t>
            </a:r>
            <a:r>
              <a:rPr b="0" lang="fr-CA" sz="2400" spc="-1" strike="noStrike">
                <a:solidFill>
                  <a:srgbClr val="f2f2f2"/>
                </a:solidFill>
                <a:latin typeface="Calibri"/>
              </a:rPr>
              <a:t>Le mode de production capitaliste nécessite matériellement le racisme </a:t>
            </a:r>
            <a:r>
              <a:rPr b="0" i="1" lang="fr-CA" sz="2400" spc="-1" strike="noStrike">
                <a:solidFill>
                  <a:srgbClr val="f2f2f2"/>
                </a:solidFill>
                <a:latin typeface="Calibri"/>
              </a:rPr>
              <a:t>constitué en tant que système</a:t>
            </a:r>
            <a:r>
              <a:rPr b="0" lang="fr-CA" sz="2400" spc="-1" strike="noStrike">
                <a:solidFill>
                  <a:srgbClr val="f2f2f2"/>
                </a:solidFill>
                <a:latin typeface="Calibri"/>
              </a:rPr>
              <a:t> dans la société à partir de théorisations sur des inégalités « intrinsèques » de certains groupes.</a:t>
            </a:r>
            <a:endParaRPr b="0" lang="fr-CA" sz="2400" spc="-1" strike="noStrike">
              <a:latin typeface="Arial"/>
            </a:endParaRPr>
          </a:p>
          <a:p>
            <a:pPr>
              <a:lnSpc>
                <a:spcPct val="100000"/>
              </a:lnSpc>
            </a:pPr>
            <a:endParaRPr b="0" lang="fr-CA" sz="2400" spc="-1" strike="noStrike">
              <a:latin typeface="Arial"/>
            </a:endParaRPr>
          </a:p>
          <a:p>
            <a:pPr>
              <a:lnSpc>
                <a:spcPct val="100000"/>
              </a:lnSpc>
            </a:pPr>
            <a:r>
              <a:rPr b="0" lang="fr-CA" sz="2400" spc="-1" strike="noStrike">
                <a:solidFill>
                  <a:srgbClr val="f2f2f2"/>
                </a:solidFill>
                <a:latin typeface="Calibri"/>
              </a:rPr>
              <a:t>[…] A ce propos, je rajouterai que le mode de production capitaliste a également matériellement nécessité l’avilissement et une relégation accrue des femmes et nécessite aujourd’hui comme hier leur travail domestique gratuit pour assurer la reproduction du capital. ’’</a:t>
            </a:r>
            <a:endParaRPr b="0" lang="fr-CA" sz="2400" spc="-1" strike="noStrike">
              <a:latin typeface="Arial"/>
            </a:endParaRPr>
          </a:p>
          <a:p>
            <a:pPr>
              <a:lnSpc>
                <a:spcPct val="100000"/>
              </a:lnSpc>
            </a:pPr>
            <a:endParaRPr b="0" lang="fr-CA" sz="2400" spc="-1" strike="noStrike">
              <a:latin typeface="Arial"/>
            </a:endParaRPr>
          </a:p>
          <a:p>
            <a:pPr>
              <a:lnSpc>
                <a:spcPct val="100000"/>
              </a:lnSpc>
            </a:pPr>
            <a:r>
              <a:rPr b="0" i="1" lang="fr-CA" sz="2400" spc="-1" strike="noStrike">
                <a:solidFill>
                  <a:srgbClr val="f2f2f2"/>
                </a:solidFill>
                <a:latin typeface="Calibri"/>
              </a:rPr>
              <a:t>Source: Le racisme est constitutif de la modernité capitaliste </a:t>
            </a:r>
            <a:br/>
            <a:r>
              <a:rPr b="0" i="1" lang="fr-CA" sz="2400" spc="-1" strike="noStrike" u="sng">
                <a:solidFill>
                  <a:srgbClr val="0000f2"/>
                </a:solidFill>
                <a:uFillTx/>
                <a:latin typeface="Calibri"/>
                <a:hlinkClick r:id="rId1"/>
              </a:rPr>
              <a:t>https://www.ensemble-fdg.org/content/le-racisme-est-constitutif-de-la-modernite-capitaliste-reponse-sjohsua</a:t>
            </a:r>
            <a:endParaRPr b="0" lang="fr-CA" sz="2400" spc="-1" strike="noStrike">
              <a:latin typeface="Arial"/>
            </a:endParaRPr>
          </a:p>
          <a:p>
            <a:pPr>
              <a:lnSpc>
                <a:spcPct val="100000"/>
              </a:lnSpc>
            </a:pPr>
            <a:endParaRPr b="0" lang="fr-CA"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360000" y="274680"/>
            <a:ext cx="8424000" cy="1142640"/>
          </a:xfrm>
          <a:prstGeom prst="rect">
            <a:avLst/>
          </a:prstGeom>
          <a:noFill/>
          <a:ln>
            <a:noFill/>
          </a:ln>
        </p:spPr>
        <p:txBody>
          <a:bodyPr>
            <a:normAutofit/>
          </a:bodyPr>
          <a:p>
            <a:pPr algn="ctr">
              <a:lnSpc>
                <a:spcPct val="100000"/>
              </a:lnSpc>
            </a:pPr>
            <a:r>
              <a:rPr b="1" lang="en-US" sz="4400" spc="-1" strike="noStrike">
                <a:solidFill>
                  <a:srgbClr val="ffffff"/>
                </a:solidFill>
                <a:latin typeface="Calibri"/>
              </a:rPr>
              <a:t>Racisme sytémique</a:t>
            </a:r>
            <a:br/>
            <a:r>
              <a:rPr b="1" lang="en-US" sz="3600" spc="-1" strike="noStrike">
                <a:solidFill>
                  <a:srgbClr val="ffffff"/>
                </a:solidFill>
                <a:latin typeface="Calibri"/>
              </a:rPr>
              <a:t>Plan de l’atelier</a:t>
            </a:r>
            <a:endParaRPr b="0" lang="en-US" sz="3600" spc="-1" strike="noStrike">
              <a:solidFill>
                <a:srgbClr val="000000"/>
              </a:solidFill>
              <a:latin typeface="Calibri"/>
            </a:endParaRPr>
          </a:p>
        </p:txBody>
      </p:sp>
      <p:sp>
        <p:nvSpPr>
          <p:cNvPr id="95" name="TextShape 2"/>
          <p:cNvSpPr txBox="1"/>
          <p:nvPr/>
        </p:nvSpPr>
        <p:spPr>
          <a:xfrm>
            <a:off x="360000" y="2004840"/>
            <a:ext cx="8424000" cy="4120920"/>
          </a:xfrm>
          <a:prstGeom prst="rect">
            <a:avLst/>
          </a:prstGeom>
          <a:noFill/>
          <a:ln>
            <a:noFill/>
          </a:ln>
        </p:spPr>
        <p:txBody>
          <a:bodyPr>
            <a:normAutofit/>
          </a:bodyPr>
          <a:p>
            <a:pPr marL="343080" indent="-342720">
              <a:lnSpc>
                <a:spcPct val="100000"/>
              </a:lnSpc>
              <a:spcBef>
                <a:spcPts val="479"/>
              </a:spcBef>
              <a:spcAft>
                <a:spcPts val="1800"/>
              </a:spcAft>
              <a:buClr>
                <a:srgbClr val="ffffff"/>
              </a:buClr>
              <a:buFont typeface="Wingdings" charset="2"/>
              <a:buChar char=""/>
            </a:pPr>
            <a:r>
              <a:rPr b="0" lang="en-US" sz="2400" spc="-1" strike="noStrike">
                <a:solidFill>
                  <a:srgbClr val="ffffff"/>
                </a:solidFill>
                <a:latin typeface="Calibri"/>
              </a:rPr>
              <a:t>Exemples de l’actualité récente dans le monde et au Québec</a:t>
            </a:r>
            <a:endParaRPr b="0" lang="en-US" sz="2400" spc="-1" strike="noStrike">
              <a:solidFill>
                <a:srgbClr val="ffffff"/>
              </a:solidFill>
              <a:latin typeface="Calibri"/>
            </a:endParaRPr>
          </a:p>
          <a:p>
            <a:pPr marL="343080" indent="-342720">
              <a:lnSpc>
                <a:spcPct val="100000"/>
              </a:lnSpc>
              <a:spcBef>
                <a:spcPts val="479"/>
              </a:spcBef>
              <a:spcAft>
                <a:spcPts val="1800"/>
              </a:spcAft>
              <a:buClr>
                <a:srgbClr val="ffffff"/>
              </a:buClr>
              <a:buFont typeface="Wingdings" charset="2"/>
              <a:buChar char=""/>
            </a:pPr>
            <a:r>
              <a:rPr b="0" lang="en-US" sz="2400" spc="-1" strike="noStrike">
                <a:solidFill>
                  <a:srgbClr val="ffffff"/>
                </a:solidFill>
                <a:latin typeface="Calibri"/>
              </a:rPr>
              <a:t>Retracer l’historique du phénomène</a:t>
            </a:r>
            <a:endParaRPr b="0" lang="en-US" sz="2400" spc="-1" strike="noStrike">
              <a:solidFill>
                <a:srgbClr val="ffffff"/>
              </a:solidFill>
              <a:latin typeface="Calibri"/>
            </a:endParaRPr>
          </a:p>
          <a:p>
            <a:pPr marL="343080" indent="-342720">
              <a:lnSpc>
                <a:spcPct val="100000"/>
              </a:lnSpc>
              <a:spcBef>
                <a:spcPts val="479"/>
              </a:spcBef>
              <a:spcAft>
                <a:spcPts val="1800"/>
              </a:spcAft>
              <a:buClr>
                <a:srgbClr val="ffffff"/>
              </a:buClr>
              <a:buFont typeface="Wingdings" charset="2"/>
              <a:buChar char=""/>
            </a:pPr>
            <a:r>
              <a:rPr b="0" lang="en-US" sz="2400" spc="-1" strike="noStrike">
                <a:solidFill>
                  <a:srgbClr val="ffffff"/>
                </a:solidFill>
                <a:latin typeface="Calibri"/>
              </a:rPr>
              <a:t>Définir le concept et identifier ses manifestations</a:t>
            </a:r>
            <a:endParaRPr b="0" lang="en-US" sz="2400" spc="-1" strike="noStrike">
              <a:solidFill>
                <a:srgbClr val="ffffff"/>
              </a:solidFill>
              <a:latin typeface="Calibri"/>
            </a:endParaRPr>
          </a:p>
          <a:p>
            <a:pPr marL="343080" indent="-342720">
              <a:lnSpc>
                <a:spcPct val="100000"/>
              </a:lnSpc>
              <a:spcBef>
                <a:spcPts val="479"/>
              </a:spcBef>
              <a:spcAft>
                <a:spcPts val="1800"/>
              </a:spcAft>
              <a:buClr>
                <a:srgbClr val="ffffff"/>
              </a:buClr>
              <a:buFont typeface="Wingdings" charset="2"/>
              <a:buChar char=""/>
            </a:pPr>
            <a:r>
              <a:rPr b="0" lang="en-US" sz="2400" spc="-1" strike="noStrike">
                <a:solidFill>
                  <a:srgbClr val="ffffff"/>
                </a:solidFill>
                <a:latin typeface="Calibri"/>
              </a:rPr>
              <a:t>Envisager les pistes de solutions</a:t>
            </a:r>
            <a:endParaRPr b="0" lang="en-US" sz="2400" spc="-1" strike="noStrike">
              <a:solidFill>
                <a:srgbClr val="ffffff"/>
              </a:solidFill>
              <a:latin typeface="Calibri"/>
            </a:endParaRPr>
          </a:p>
          <a:p>
            <a:pPr>
              <a:lnSpc>
                <a:spcPct val="100000"/>
              </a:lnSpc>
              <a:spcBef>
                <a:spcPts val="479"/>
              </a:spcBef>
              <a:spcAft>
                <a:spcPts val="1800"/>
              </a:spcAft>
            </a:pPr>
            <a:endParaRPr b="0" lang="en-US" sz="2400" spc="-1" strike="noStrike">
              <a:solidFill>
                <a:srgbClr val="ffffff"/>
              </a:solidFill>
              <a:latin typeface="Calibri"/>
            </a:endParaRPr>
          </a:p>
          <a:p>
            <a:pPr>
              <a:lnSpc>
                <a:spcPct val="100000"/>
              </a:lnSpc>
              <a:spcBef>
                <a:spcPts val="479"/>
              </a:spcBef>
              <a:spcAft>
                <a:spcPts val="1800"/>
              </a:spcAft>
            </a:pPr>
            <a:endParaRPr b="0" lang="en-US" sz="2400" spc="-1" strike="noStrike">
              <a:solidFill>
                <a:srgbClr val="ffffff"/>
              </a:solidFill>
              <a:latin typeface="Calibri"/>
            </a:endParaRPr>
          </a:p>
          <a:p>
            <a:pPr>
              <a:lnSpc>
                <a:spcPct val="100000"/>
              </a:lnSpc>
              <a:spcBef>
                <a:spcPts val="479"/>
              </a:spcBef>
            </a:pPr>
            <a:endParaRPr b="0" lang="en-US" sz="24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295920" y="80640"/>
            <a:ext cx="8560800" cy="516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CA" sz="2800" spc="-1" strike="noStrike">
                <a:solidFill>
                  <a:srgbClr val="ffffff"/>
                </a:solidFill>
                <a:latin typeface="Calibri"/>
              </a:rPr>
              <a:t>Quels systèmes donnent aux racistes du pouvoir?</a:t>
            </a:r>
            <a:endParaRPr b="0" lang="fr-CA" sz="2800" spc="-1" strike="noStrike">
              <a:latin typeface="Arial"/>
            </a:endParaRPr>
          </a:p>
        </p:txBody>
      </p:sp>
      <p:sp>
        <p:nvSpPr>
          <p:cNvPr id="145" name="TextShape 2"/>
          <p:cNvSpPr txBox="1"/>
          <p:nvPr/>
        </p:nvSpPr>
        <p:spPr>
          <a:xfrm>
            <a:off x="457200" y="707400"/>
            <a:ext cx="8229240" cy="5397480"/>
          </a:xfrm>
          <a:prstGeom prst="rect">
            <a:avLst/>
          </a:prstGeom>
          <a:noFill/>
          <a:ln>
            <a:noFill/>
          </a:ln>
        </p:spPr>
        <p:txBody>
          <a:bodyPr>
            <a:normAutofit fontScale="87000"/>
          </a:bodyPr>
          <a:p>
            <a:pPr>
              <a:lnSpc>
                <a:spcPct val="100000"/>
              </a:lnSpc>
              <a:spcBef>
                <a:spcPts val="561"/>
              </a:spcBef>
            </a:pPr>
            <a:endParaRPr b="0" lang="en-US" sz="3200" spc="-1" strike="noStrike">
              <a:solidFill>
                <a:srgbClr val="ffffff"/>
              </a:solidFill>
              <a:latin typeface="Calibri"/>
            </a:endParaRPr>
          </a:p>
          <a:p>
            <a:pPr marL="343080" indent="-342720">
              <a:lnSpc>
                <a:spcPct val="100000"/>
              </a:lnSpc>
              <a:spcBef>
                <a:spcPts val="561"/>
              </a:spcBef>
              <a:spcAft>
                <a:spcPts val="300"/>
              </a:spcAft>
              <a:buClr>
                <a:srgbClr val="ffffff"/>
              </a:buClr>
              <a:buFont typeface="Wingdings" charset="2"/>
              <a:buChar char=""/>
            </a:pPr>
            <a:r>
              <a:rPr b="0" lang="en-US" sz="2800" spc="-1" strike="noStrike">
                <a:solidFill>
                  <a:srgbClr val="ffffff"/>
                </a:solidFill>
                <a:latin typeface="Calibri"/>
              </a:rPr>
              <a:t>Guerres, colonialisme et impérialisme</a:t>
            </a:r>
            <a:endParaRPr b="0" lang="en-US" sz="2800" spc="-1" strike="noStrike">
              <a:solidFill>
                <a:srgbClr val="ffffff"/>
              </a:solidFill>
              <a:latin typeface="Calibri"/>
            </a:endParaRPr>
          </a:p>
          <a:p>
            <a:pPr marL="446040">
              <a:lnSpc>
                <a:spcPct val="100000"/>
              </a:lnSpc>
              <a:spcBef>
                <a:spcPts val="380"/>
              </a:spcBef>
              <a:spcAft>
                <a:spcPts val="300"/>
              </a:spcAft>
            </a:pPr>
            <a:r>
              <a:rPr b="0" lang="en-US" sz="1400" spc="-1" strike="noStrike">
                <a:solidFill>
                  <a:srgbClr val="ffffff"/>
                </a:solidFill>
                <a:latin typeface="Calibri"/>
              </a:rPr>
              <a:t>Propagande de guerre</a:t>
            </a:r>
            <a:r>
              <a:rPr b="0" lang="en-US" sz="1900" spc="-1" strike="noStrike">
                <a:solidFill>
                  <a:srgbClr val="ffffff"/>
                </a:solidFill>
                <a:latin typeface="Calibri"/>
              </a:rPr>
              <a:t>, </a:t>
            </a:r>
            <a:r>
              <a:rPr b="0" lang="en-US" sz="1200" spc="-1" strike="noStrike">
                <a:solidFill>
                  <a:srgbClr val="ffffff"/>
                </a:solidFill>
                <a:latin typeface="Calibri"/>
              </a:rPr>
              <a:t>rhétorique de la guerre juste, idéologie expansionniste</a:t>
            </a:r>
            <a:endParaRPr b="0" lang="en-US" sz="1200" spc="-1" strike="noStrike">
              <a:solidFill>
                <a:srgbClr val="ffffff"/>
              </a:solidFill>
              <a:latin typeface="Calibri"/>
            </a:endParaRPr>
          </a:p>
          <a:p>
            <a:pPr marL="343080" indent="-342720">
              <a:lnSpc>
                <a:spcPct val="100000"/>
              </a:lnSpc>
              <a:spcBef>
                <a:spcPts val="561"/>
              </a:spcBef>
              <a:spcAft>
                <a:spcPts val="300"/>
              </a:spcAft>
              <a:buClr>
                <a:srgbClr val="ffffff"/>
              </a:buClr>
              <a:buFont typeface="Wingdings" charset="2"/>
              <a:buChar char=""/>
            </a:pPr>
            <a:r>
              <a:rPr b="0" lang="en-US" sz="2800" spc="-1" strike="noStrike">
                <a:solidFill>
                  <a:srgbClr val="ffffff"/>
                </a:solidFill>
                <a:latin typeface="Calibri"/>
              </a:rPr>
              <a:t>Politiques d’immigration</a:t>
            </a:r>
            <a:endParaRPr b="0" lang="en-US" sz="2800" spc="-1" strike="noStrike">
              <a:solidFill>
                <a:srgbClr val="ffffff"/>
              </a:solidFill>
              <a:latin typeface="Calibri"/>
            </a:endParaRPr>
          </a:p>
          <a:p>
            <a:pPr marL="457200">
              <a:lnSpc>
                <a:spcPct val="100000"/>
              </a:lnSpc>
              <a:spcBef>
                <a:spcPts val="281"/>
              </a:spcBef>
              <a:spcAft>
                <a:spcPts val="300"/>
              </a:spcAft>
            </a:pPr>
            <a:r>
              <a:rPr b="0" lang="en-US" sz="1400" spc="-1" strike="noStrike">
                <a:solidFill>
                  <a:srgbClr val="ffffff"/>
                </a:solidFill>
                <a:latin typeface="Calibri"/>
              </a:rPr>
              <a:t>Créations abusives de catégories d’exclusion, changements aux lois d’immigration fédérales et provinciales </a:t>
            </a:r>
            <a:endParaRPr b="0" lang="en-US" sz="1400" spc="-1" strike="noStrike">
              <a:solidFill>
                <a:srgbClr val="ffffff"/>
              </a:solidFill>
              <a:latin typeface="Calibri"/>
            </a:endParaRPr>
          </a:p>
          <a:p>
            <a:pPr marL="343080" indent="-342720">
              <a:lnSpc>
                <a:spcPct val="100000"/>
              </a:lnSpc>
              <a:spcBef>
                <a:spcPts val="561"/>
              </a:spcBef>
              <a:spcAft>
                <a:spcPts val="300"/>
              </a:spcAft>
              <a:buClr>
                <a:srgbClr val="ffffff"/>
              </a:buClr>
              <a:buFont typeface="Wingdings" charset="2"/>
              <a:buChar char=""/>
            </a:pPr>
            <a:r>
              <a:rPr b="0" lang="en-US" sz="2800" spc="-1" strike="noStrike">
                <a:solidFill>
                  <a:srgbClr val="ffffff"/>
                </a:solidFill>
                <a:latin typeface="Calibri"/>
              </a:rPr>
              <a:t>Police, système judiciaire et système carcéral</a:t>
            </a:r>
            <a:endParaRPr b="0" lang="en-US" sz="2800" spc="-1" strike="noStrike">
              <a:solidFill>
                <a:srgbClr val="ffffff"/>
              </a:solidFill>
              <a:latin typeface="Calibri"/>
            </a:endParaRPr>
          </a:p>
          <a:p>
            <a:pPr marL="457200">
              <a:lnSpc>
                <a:spcPct val="100000"/>
              </a:lnSpc>
              <a:spcBef>
                <a:spcPts val="281"/>
              </a:spcBef>
              <a:spcAft>
                <a:spcPts val="300"/>
              </a:spcAft>
            </a:pPr>
            <a:r>
              <a:rPr b="0" lang="en-US" sz="1400" spc="-1" strike="noStrike">
                <a:solidFill>
                  <a:srgbClr val="ffffff"/>
                </a:solidFill>
                <a:latin typeface="Calibri"/>
              </a:rPr>
              <a:t>Profilage raciale; Peines plus sévères pour les personnes racisées</a:t>
            </a:r>
            <a:endParaRPr b="0" lang="en-US" sz="1400" spc="-1" strike="noStrike">
              <a:solidFill>
                <a:srgbClr val="ffffff"/>
              </a:solidFill>
              <a:latin typeface="Calibri"/>
            </a:endParaRPr>
          </a:p>
          <a:p>
            <a:pPr marL="343080" indent="-342720">
              <a:lnSpc>
                <a:spcPct val="100000"/>
              </a:lnSpc>
              <a:spcBef>
                <a:spcPts val="561"/>
              </a:spcBef>
              <a:spcAft>
                <a:spcPts val="300"/>
              </a:spcAft>
              <a:buClr>
                <a:srgbClr val="ff0000"/>
              </a:buClr>
              <a:buFont typeface="Wingdings" charset="2"/>
              <a:buChar char=""/>
            </a:pPr>
            <a:r>
              <a:rPr b="0" lang="en-US" sz="2800" spc="-1" strike="noStrike">
                <a:solidFill>
                  <a:srgbClr val="ff0000"/>
                </a:solidFill>
                <a:latin typeface="Calibri"/>
              </a:rPr>
              <a:t>Système économique et marché du travail</a:t>
            </a:r>
            <a:endParaRPr b="0" lang="en-US" sz="2800" spc="-1" strike="noStrike">
              <a:solidFill>
                <a:srgbClr val="ffffff"/>
              </a:solidFill>
              <a:latin typeface="Calibri"/>
            </a:endParaRPr>
          </a:p>
          <a:p>
            <a:pPr marL="457200">
              <a:lnSpc>
                <a:spcPct val="100000"/>
              </a:lnSpc>
              <a:spcBef>
                <a:spcPts val="281"/>
              </a:spcBef>
              <a:spcAft>
                <a:spcPts val="300"/>
              </a:spcAft>
            </a:pPr>
            <a:r>
              <a:rPr b="0" lang="en-US" sz="1400" spc="-1" strike="noStrike">
                <a:solidFill>
                  <a:srgbClr val="ff0000"/>
                </a:solidFill>
                <a:latin typeface="Calibri"/>
              </a:rPr>
              <a:t>Capitalisme (réserve de travailleurs), discrimination à l’embauche, droits non respectés, précarisation</a:t>
            </a:r>
            <a:endParaRPr b="0" lang="en-US" sz="1400" spc="-1" strike="noStrike">
              <a:solidFill>
                <a:srgbClr val="ffffff"/>
              </a:solidFill>
              <a:latin typeface="Calibri"/>
            </a:endParaRPr>
          </a:p>
          <a:p>
            <a:pPr marL="343080" indent="-342720">
              <a:lnSpc>
                <a:spcPct val="100000"/>
              </a:lnSpc>
              <a:spcBef>
                <a:spcPts val="561"/>
              </a:spcBef>
              <a:spcAft>
                <a:spcPts val="300"/>
              </a:spcAft>
              <a:buClr>
                <a:srgbClr val="ff0000"/>
              </a:buClr>
              <a:buFont typeface="Wingdings" charset="2"/>
              <a:buChar char=""/>
            </a:pPr>
            <a:r>
              <a:rPr b="0" lang="en-US" sz="2800" spc="-1" strike="noStrike">
                <a:solidFill>
                  <a:srgbClr val="ff0000"/>
                </a:solidFill>
                <a:latin typeface="Calibri"/>
              </a:rPr>
              <a:t>Système d’éducation</a:t>
            </a:r>
            <a:endParaRPr b="0" lang="en-US" sz="2800" spc="-1" strike="noStrike">
              <a:solidFill>
                <a:srgbClr val="ffffff"/>
              </a:solidFill>
              <a:latin typeface="Calibri"/>
            </a:endParaRPr>
          </a:p>
          <a:p>
            <a:pPr marL="457200">
              <a:lnSpc>
                <a:spcPct val="100000"/>
              </a:lnSpc>
              <a:spcBef>
                <a:spcPts val="281"/>
              </a:spcBef>
              <a:spcAft>
                <a:spcPts val="300"/>
              </a:spcAft>
            </a:pPr>
            <a:r>
              <a:rPr b="0" lang="en-US" sz="1400" spc="-1" strike="noStrike">
                <a:solidFill>
                  <a:srgbClr val="ff0000"/>
                </a:solidFill>
                <a:latin typeface="Calibri"/>
              </a:rPr>
              <a:t>Ségrégation; Non reconnaissance des diplômes; Inaccessibilité à certains domaines; Évaluation inadéquate </a:t>
            </a:r>
            <a:endParaRPr b="0" lang="en-US" sz="1400" spc="-1" strike="noStrike">
              <a:solidFill>
                <a:srgbClr val="ffffff"/>
              </a:solidFill>
              <a:latin typeface="Calibri"/>
            </a:endParaRPr>
          </a:p>
          <a:p>
            <a:pPr marL="343080" indent="-342720">
              <a:lnSpc>
                <a:spcPct val="100000"/>
              </a:lnSpc>
              <a:spcBef>
                <a:spcPts val="561"/>
              </a:spcBef>
              <a:spcAft>
                <a:spcPts val="300"/>
              </a:spcAft>
              <a:buClr>
                <a:srgbClr val="ffffff"/>
              </a:buClr>
              <a:buFont typeface="Wingdings" charset="2"/>
              <a:buChar char=""/>
            </a:pPr>
            <a:r>
              <a:rPr b="0" lang="en-US" sz="2800" spc="-1" strike="noStrike">
                <a:solidFill>
                  <a:srgbClr val="ffffff"/>
                </a:solidFill>
                <a:latin typeface="Calibri"/>
              </a:rPr>
              <a:t>Système de santé</a:t>
            </a:r>
            <a:endParaRPr b="0" lang="en-US" sz="2800" spc="-1" strike="noStrike">
              <a:solidFill>
                <a:srgbClr val="ffffff"/>
              </a:solidFill>
              <a:latin typeface="Calibri"/>
            </a:endParaRPr>
          </a:p>
          <a:p>
            <a:pPr marL="457200">
              <a:lnSpc>
                <a:spcPct val="100000"/>
              </a:lnSpc>
              <a:spcBef>
                <a:spcPts val="281"/>
              </a:spcBef>
              <a:spcAft>
                <a:spcPts val="300"/>
              </a:spcAft>
            </a:pPr>
            <a:r>
              <a:rPr b="0" lang="en-US" sz="1400" spc="-1" strike="noStrike">
                <a:solidFill>
                  <a:srgbClr val="ffffff"/>
                </a:solidFill>
                <a:latin typeface="Calibri"/>
              </a:rPr>
              <a:t>Accès aux soins plus difficiles; Négligence des problèmes de santé des minorités racisées</a:t>
            </a:r>
            <a:endParaRPr b="0" lang="en-US" sz="1400" spc="-1" strike="noStrike">
              <a:solidFill>
                <a:srgbClr val="ffffff"/>
              </a:solidFill>
              <a:latin typeface="Calibri"/>
            </a:endParaRPr>
          </a:p>
          <a:p>
            <a:pPr marL="343080" indent="-342720">
              <a:lnSpc>
                <a:spcPct val="100000"/>
              </a:lnSpc>
              <a:spcBef>
                <a:spcPts val="561"/>
              </a:spcBef>
              <a:spcAft>
                <a:spcPts val="300"/>
              </a:spcAft>
              <a:buClr>
                <a:srgbClr val="ffffff"/>
              </a:buClr>
              <a:buFont typeface="Wingdings" charset="2"/>
              <a:buChar char=""/>
            </a:pPr>
            <a:r>
              <a:rPr b="0" lang="en-US" sz="2800" spc="-1" strike="noStrike">
                <a:solidFill>
                  <a:srgbClr val="ffffff"/>
                </a:solidFill>
                <a:latin typeface="Calibri"/>
              </a:rPr>
              <a:t>Médias</a:t>
            </a:r>
            <a:endParaRPr b="0" lang="en-US" sz="2800" spc="-1" strike="noStrike">
              <a:solidFill>
                <a:srgbClr val="ffffff"/>
              </a:solidFill>
              <a:latin typeface="Calibri"/>
            </a:endParaRPr>
          </a:p>
          <a:p>
            <a:pPr marL="457200">
              <a:lnSpc>
                <a:spcPct val="100000"/>
              </a:lnSpc>
              <a:spcBef>
                <a:spcPts val="281"/>
              </a:spcBef>
              <a:spcAft>
                <a:spcPts val="300"/>
              </a:spcAft>
            </a:pPr>
            <a:r>
              <a:rPr b="0" lang="en-US" sz="1400" spc="-1" strike="noStrike">
                <a:solidFill>
                  <a:srgbClr val="ffffff"/>
                </a:solidFill>
                <a:latin typeface="Calibri"/>
              </a:rPr>
              <a:t>Représentation négatives</a:t>
            </a:r>
            <a:endParaRPr b="0" lang="en-US" sz="14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295920" y="403560"/>
            <a:ext cx="8560800" cy="943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800" spc="-1" strike="noStrike">
                <a:solidFill>
                  <a:srgbClr val="ffffff"/>
                </a:solidFill>
                <a:latin typeface="Calibri"/>
              </a:rPr>
              <a:t>Le racisme systémique, c’est aussi une question de contrôle social</a:t>
            </a:r>
            <a:endParaRPr b="0" lang="fr-CA" sz="2800" spc="-1" strike="noStrike">
              <a:latin typeface="Arial"/>
            </a:endParaRPr>
          </a:p>
        </p:txBody>
      </p:sp>
      <p:sp>
        <p:nvSpPr>
          <p:cNvPr id="147" name="CustomShape 2"/>
          <p:cNvSpPr/>
          <p:nvPr/>
        </p:nvSpPr>
        <p:spPr>
          <a:xfrm>
            <a:off x="439200" y="2053080"/>
            <a:ext cx="4983840" cy="2010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1800" spc="-1" strike="noStrike">
                <a:solidFill>
                  <a:srgbClr val="ffffff"/>
                </a:solidFill>
                <a:latin typeface="Calibri"/>
              </a:rPr>
              <a:t>Pour contrôler un peuple, vous devez d'abord contrôler ce qu'il pense de lui-même et la façon dont il regarde son histoire. Et lorsque le conquérant vous rend honteux de votre culture et de votre histoire, il n'a pas besoin de prisons, ni de chaîne pour vous tenir en place.</a:t>
            </a:r>
            <a:endParaRPr b="0" lang="fr-CA" sz="1800" spc="-1" strike="noStrike">
              <a:latin typeface="Arial"/>
            </a:endParaRPr>
          </a:p>
          <a:p>
            <a:pPr algn="r">
              <a:lnSpc>
                <a:spcPct val="100000"/>
              </a:lnSpc>
            </a:pPr>
            <a:r>
              <a:rPr b="0" lang="fr-CA" sz="1800" spc="-1" strike="noStrike">
                <a:solidFill>
                  <a:srgbClr val="ffffff"/>
                </a:solidFill>
                <a:latin typeface="Calibri"/>
              </a:rPr>
              <a:t>Dr. John Henry Clarke</a:t>
            </a:r>
            <a:endParaRPr b="0" lang="fr-CA" sz="1800" spc="-1" strike="noStrike">
              <a:latin typeface="Arial"/>
            </a:endParaRPr>
          </a:p>
        </p:txBody>
      </p:sp>
      <p:pic>
        <p:nvPicPr>
          <p:cNvPr id="148" name="Picture 3" descr=""/>
          <p:cNvPicPr/>
          <p:nvPr/>
        </p:nvPicPr>
        <p:blipFill>
          <a:blip r:embed="rId1"/>
          <a:stretch/>
        </p:blipFill>
        <p:spPr>
          <a:xfrm>
            <a:off x="5531040" y="2169360"/>
            <a:ext cx="2343960" cy="175788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98640" y="53640"/>
            <a:ext cx="8758080" cy="4561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CA" sz="2400" spc="-1" strike="noStrike">
                <a:solidFill>
                  <a:srgbClr val="ffffff"/>
                </a:solidFill>
                <a:latin typeface="Calibri"/>
              </a:rPr>
              <a:t>Racisme systémique : obstacles à la mobilité sociale</a:t>
            </a:r>
            <a:endParaRPr b="0" lang="fr-CA" sz="2400" spc="-1" strike="noStrike">
              <a:latin typeface="Arial"/>
            </a:endParaRPr>
          </a:p>
        </p:txBody>
      </p:sp>
      <p:pic>
        <p:nvPicPr>
          <p:cNvPr id="150" name="Picture 1" descr=""/>
          <p:cNvPicPr/>
          <p:nvPr/>
        </p:nvPicPr>
        <p:blipFill>
          <a:blip r:embed="rId1"/>
          <a:stretch/>
        </p:blipFill>
        <p:spPr>
          <a:xfrm>
            <a:off x="4094640" y="1211400"/>
            <a:ext cx="4762080" cy="3771720"/>
          </a:xfrm>
          <a:prstGeom prst="rect">
            <a:avLst/>
          </a:prstGeom>
          <a:ln>
            <a:noFill/>
          </a:ln>
        </p:spPr>
      </p:pic>
      <p:sp>
        <p:nvSpPr>
          <p:cNvPr id="151" name="CustomShape 2"/>
          <p:cNvSpPr/>
          <p:nvPr/>
        </p:nvSpPr>
        <p:spPr>
          <a:xfrm>
            <a:off x="0" y="1148760"/>
            <a:ext cx="4094280" cy="3317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600" spc="-1" strike="noStrike" u="sng">
                <a:solidFill>
                  <a:srgbClr val="ffffff"/>
                </a:solidFill>
                <a:uFillTx/>
                <a:latin typeface="Calibri"/>
              </a:rPr>
              <a:t>Neuvième étage, Université Sir George William</a:t>
            </a:r>
            <a:endParaRPr b="0" lang="fr-CA" sz="1600" spc="-1" strike="noStrike">
              <a:latin typeface="Arial"/>
            </a:endParaRPr>
          </a:p>
          <a:p>
            <a:pPr>
              <a:lnSpc>
                <a:spcPct val="100000"/>
              </a:lnSpc>
            </a:pPr>
            <a:endParaRPr b="0" lang="fr-CA" sz="1600" spc="-1" strike="noStrike">
              <a:latin typeface="Arial"/>
            </a:endParaRPr>
          </a:p>
          <a:p>
            <a:pPr>
              <a:lnSpc>
                <a:spcPct val="100000"/>
              </a:lnSpc>
            </a:pPr>
            <a:r>
              <a:rPr b="0" lang="fr-CA" sz="1400" spc="-1" strike="noStrike">
                <a:solidFill>
                  <a:srgbClr val="ffffff"/>
                </a:solidFill>
                <a:latin typeface="Calibri"/>
              </a:rPr>
              <a:t>En 1968, un groupe de six étudiants antillais dépose une plainte de discrimination raciale contre un professeur de biologie, qui </a:t>
            </a:r>
            <a:r>
              <a:rPr b="0" lang="fr-CA" sz="1400" spc="-1" strike="noStrike" u="sng">
                <a:solidFill>
                  <a:srgbClr val="ffffff"/>
                </a:solidFill>
                <a:uFillTx/>
                <a:latin typeface="Calibri"/>
              </a:rPr>
              <a:t>évaluait à la baisse les étudiantes et étudiants noir.e.s</a:t>
            </a:r>
            <a:r>
              <a:rPr b="0" lang="fr-CA" sz="1400" spc="-1" strike="noStrike">
                <a:solidFill>
                  <a:srgbClr val="ffffff"/>
                </a:solidFill>
                <a:latin typeface="Calibri"/>
              </a:rPr>
              <a:t>. Le cours de biologie est l’un des préalables pour accéder à la Faculté de médecine. </a:t>
            </a:r>
            <a:r>
              <a:rPr b="0" lang="fr-CA" sz="1400" spc="-1" strike="noStrike" u="sng">
                <a:solidFill>
                  <a:srgbClr val="ffffff"/>
                </a:solidFill>
                <a:uFillTx/>
                <a:latin typeface="Calibri"/>
              </a:rPr>
              <a:t>Après presque un an d’inaction de la part de l’administration universitaire</a:t>
            </a:r>
            <a:r>
              <a:rPr b="0" lang="fr-CA" sz="1400" spc="-1" strike="noStrike">
                <a:solidFill>
                  <a:srgbClr val="ffffff"/>
                </a:solidFill>
                <a:latin typeface="Calibri"/>
              </a:rPr>
              <a:t>, les tensions atteignent un point de non-retour. Après une audience infructueuse, un groupe de 200 personnes se rend au centre informatique de l’université pour l’occuper.</a:t>
            </a:r>
            <a:br/>
            <a:br/>
            <a:r>
              <a:rPr b="0" lang="fr-CA" sz="1400" spc="-1" strike="noStrike">
                <a:solidFill>
                  <a:srgbClr val="ffffff"/>
                </a:solidFill>
                <a:latin typeface="Calibri"/>
              </a:rPr>
              <a:t>http://histoireengagee.ca/?p=5273</a:t>
            </a:r>
            <a:endParaRPr b="0" lang="fr-CA"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360000" y="274680"/>
            <a:ext cx="8424000" cy="1142640"/>
          </a:xfrm>
          <a:prstGeom prst="rect">
            <a:avLst/>
          </a:prstGeom>
          <a:noFill/>
          <a:ln>
            <a:noFill/>
          </a:ln>
        </p:spPr>
        <p:txBody>
          <a:bodyPr>
            <a:normAutofit fontScale="90000"/>
          </a:bodyPr>
          <a:p>
            <a:pPr>
              <a:lnSpc>
                <a:spcPct val="100000"/>
              </a:lnSpc>
            </a:pPr>
            <a:r>
              <a:rPr b="1" lang="en-US" sz="4400" spc="-1" strike="noStrike">
                <a:solidFill>
                  <a:srgbClr val="ffffff"/>
                </a:solidFill>
                <a:latin typeface="Calibri"/>
              </a:rPr>
              <a:t>Racisme systémique: Profilage racial</a:t>
            </a:r>
            <a:endParaRPr b="0" lang="en-US" sz="4400" spc="-1" strike="noStrike">
              <a:solidFill>
                <a:srgbClr val="000000"/>
              </a:solidFill>
              <a:latin typeface="Calibri"/>
            </a:endParaRPr>
          </a:p>
        </p:txBody>
      </p:sp>
      <p:pic>
        <p:nvPicPr>
          <p:cNvPr id="153" name="Picture 3" descr=""/>
          <p:cNvPicPr/>
          <p:nvPr/>
        </p:nvPicPr>
        <p:blipFill>
          <a:blip r:embed="rId1"/>
          <a:stretch/>
        </p:blipFill>
        <p:spPr>
          <a:xfrm>
            <a:off x="85320" y="1497240"/>
            <a:ext cx="5068800" cy="3740760"/>
          </a:xfrm>
          <a:prstGeom prst="rect">
            <a:avLst/>
          </a:prstGeom>
          <a:ln>
            <a:noFill/>
          </a:ln>
        </p:spPr>
      </p:pic>
      <p:sp>
        <p:nvSpPr>
          <p:cNvPr id="154" name="CustomShape 2"/>
          <p:cNvSpPr/>
          <p:nvPr/>
        </p:nvSpPr>
        <p:spPr>
          <a:xfrm>
            <a:off x="85320" y="1035000"/>
            <a:ext cx="527976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u="sng">
                <a:solidFill>
                  <a:srgbClr val="0000ff"/>
                </a:solidFill>
                <a:uFillTx/>
                <a:latin typeface="Calibri"/>
                <a:hlinkClick r:id="rId2"/>
              </a:rPr>
              <a:t>https://www.youtube.com/watch?v=6-hl_HKLUMQ</a:t>
            </a:r>
            <a:endParaRPr b="0" lang="fr-CA" sz="1800" spc="-1" strike="noStrike">
              <a:latin typeface="Arial"/>
            </a:endParaRPr>
          </a:p>
        </p:txBody>
      </p:sp>
      <p:pic>
        <p:nvPicPr>
          <p:cNvPr id="155" name="Picture 5" descr=""/>
          <p:cNvPicPr/>
          <p:nvPr/>
        </p:nvPicPr>
        <p:blipFill>
          <a:blip r:embed="rId3"/>
          <a:srcRect l="13315" t="13522" r="23752" b="0"/>
          <a:stretch/>
        </p:blipFill>
        <p:spPr>
          <a:xfrm>
            <a:off x="5392440" y="1156320"/>
            <a:ext cx="3634560" cy="2809080"/>
          </a:xfrm>
          <a:prstGeom prst="rect">
            <a:avLst/>
          </a:prstGeom>
          <a:ln>
            <a:noFill/>
          </a:ln>
        </p:spPr>
      </p:pic>
      <p:sp>
        <p:nvSpPr>
          <p:cNvPr id="156" name="CustomShape 3"/>
          <p:cNvSpPr/>
          <p:nvPr/>
        </p:nvSpPr>
        <p:spPr>
          <a:xfrm>
            <a:off x="5432760" y="3983760"/>
            <a:ext cx="3648240" cy="7297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400" spc="-1" strike="noStrike">
                <a:solidFill>
                  <a:srgbClr val="ffffff"/>
                </a:solidFill>
                <a:latin typeface="Calibri"/>
              </a:rPr>
              <a:t>Panneau interdisant de flâner accroché à l’entrée de l’aréna Henri-Bourassa à partir de mai 1990 et retiré  le 14 novembre 2016</a:t>
            </a:r>
            <a:endParaRPr b="0" lang="fr-CA" sz="1400" spc="-1" strike="noStrike">
              <a:latin typeface="Arial"/>
            </a:endParaRPr>
          </a:p>
        </p:txBody>
      </p:sp>
      <p:sp>
        <p:nvSpPr>
          <p:cNvPr id="157" name="CustomShape 4"/>
          <p:cNvSpPr/>
          <p:nvPr/>
        </p:nvSpPr>
        <p:spPr>
          <a:xfrm>
            <a:off x="654480" y="5558040"/>
            <a:ext cx="7458120" cy="91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ffffff"/>
                </a:solidFill>
                <a:latin typeface="Calibri"/>
              </a:rPr>
              <a:t>Il y a un lien historique à établir entre les lois anti-flânage  en Amérique du Nord et les « Vagrancy laws» qui ont été mises en place principalement dans le Sud des États-Unis en 1865 suite à l’esclavage.</a:t>
            </a:r>
            <a:endParaRPr b="0" lang="fr-CA"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Picture 3" descr=""/>
          <p:cNvPicPr/>
          <p:nvPr/>
        </p:nvPicPr>
        <p:blipFill>
          <a:blip r:embed="rId1"/>
          <a:stretch/>
        </p:blipFill>
        <p:spPr>
          <a:xfrm>
            <a:off x="161280" y="779760"/>
            <a:ext cx="8839080" cy="52218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Picture 2" descr="C:\Users\Utilisateur\AppData\Local\Microsoft\Windows\Temporary Internet Files\Content.IE5\WUQR0C95\End_of_the_world_prison[1].jpg"/>
          <p:cNvPicPr/>
          <p:nvPr/>
        </p:nvPicPr>
        <p:blipFill>
          <a:blip r:embed="rId1"/>
          <a:stretch/>
        </p:blipFill>
        <p:spPr>
          <a:xfrm>
            <a:off x="1043640" y="1536840"/>
            <a:ext cx="7056360" cy="5292360"/>
          </a:xfrm>
          <a:prstGeom prst="rect">
            <a:avLst/>
          </a:prstGeom>
          <a:ln>
            <a:noFill/>
          </a:ln>
        </p:spPr>
      </p:pic>
      <p:sp>
        <p:nvSpPr>
          <p:cNvPr id="160" name="CustomShape 1"/>
          <p:cNvSpPr/>
          <p:nvPr/>
        </p:nvSpPr>
        <p:spPr>
          <a:xfrm>
            <a:off x="467640" y="476640"/>
            <a:ext cx="8424720" cy="124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ffffff"/>
                </a:solidFill>
                <a:latin typeface="Calibri"/>
              </a:rPr>
              <a:t>Les peuples autochtones représentent </a:t>
            </a:r>
            <a:r>
              <a:rPr b="1" lang="fr-CA" sz="2000" spc="-1" strike="noStrike">
                <a:solidFill>
                  <a:srgbClr val="ffffff"/>
                </a:solidFill>
                <a:latin typeface="Calibri"/>
              </a:rPr>
              <a:t>4,3 %</a:t>
            </a:r>
            <a:r>
              <a:rPr b="0" lang="fr-CA" sz="1800" spc="-1" strike="noStrike">
                <a:solidFill>
                  <a:srgbClr val="ffffff"/>
                </a:solidFill>
                <a:latin typeface="Calibri"/>
              </a:rPr>
              <a:t> de la société canadienne mais </a:t>
            </a:r>
            <a:r>
              <a:rPr b="1" lang="fr-CA" sz="2000" spc="-1" strike="noStrike">
                <a:solidFill>
                  <a:srgbClr val="ffffff"/>
                </a:solidFill>
                <a:latin typeface="Calibri"/>
              </a:rPr>
              <a:t>24,6 %</a:t>
            </a:r>
            <a:r>
              <a:rPr b="0" lang="fr-CA" sz="1800" spc="-1" strike="noStrike">
                <a:solidFill>
                  <a:srgbClr val="ffffff"/>
                </a:solidFill>
                <a:latin typeface="Calibri"/>
              </a:rPr>
              <a:t> de la population carcérale totale actuelle est composée d’Autochtones, et les femmes autochtones représentent maintenant </a:t>
            </a:r>
            <a:r>
              <a:rPr b="1" lang="fr-CA" sz="2000" spc="-1" strike="noStrike">
                <a:solidFill>
                  <a:srgbClr val="ffffff"/>
                </a:solidFill>
                <a:latin typeface="Calibri"/>
              </a:rPr>
              <a:t>35,5 %</a:t>
            </a:r>
            <a:r>
              <a:rPr b="0" lang="fr-CA" sz="1800" spc="-1" strike="noStrike">
                <a:solidFill>
                  <a:srgbClr val="ffffff"/>
                </a:solidFill>
                <a:latin typeface="Calibri"/>
              </a:rPr>
              <a:t> de la population de femmes détenues.</a:t>
            </a:r>
            <a:endParaRPr b="0" lang="fr-CA" sz="1800" spc="-1" strike="noStrike">
              <a:latin typeface="Arial"/>
            </a:endParaRPr>
          </a:p>
          <a:p>
            <a:pPr>
              <a:lnSpc>
                <a:spcPct val="100000"/>
              </a:lnSpc>
            </a:pPr>
            <a:endParaRPr b="0" lang="fr-CA"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Picture 3" descr="C:\Users\Utilisateur\AppData\Local\Microsoft\Windows\Temporary Internet Files\Content.IE5\WUQR0C95\DeerIsland_prison1_Boston_LC_HABS_ma1445[1].jpg"/>
          <p:cNvPicPr/>
          <p:nvPr/>
        </p:nvPicPr>
        <p:blipFill>
          <a:blip r:embed="rId1"/>
          <a:stretch/>
        </p:blipFill>
        <p:spPr>
          <a:xfrm>
            <a:off x="1289160" y="1617840"/>
            <a:ext cx="6378840" cy="5176440"/>
          </a:xfrm>
          <a:prstGeom prst="rect">
            <a:avLst/>
          </a:prstGeom>
          <a:ln>
            <a:noFill/>
          </a:ln>
          <a:effectLst>
            <a:softEdge rad="112500"/>
          </a:effectLst>
        </p:spPr>
      </p:pic>
      <p:sp>
        <p:nvSpPr>
          <p:cNvPr id="162" name="CustomShape 1"/>
          <p:cNvSpPr/>
          <p:nvPr/>
        </p:nvSpPr>
        <p:spPr>
          <a:xfrm>
            <a:off x="736920" y="44640"/>
            <a:ext cx="7867080" cy="1797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ffffff"/>
                </a:solidFill>
                <a:latin typeface="Calibri"/>
              </a:rPr>
              <a:t>Entre 2005 et 2015, le nombre de détenus de race noire a augmenté de </a:t>
            </a:r>
            <a:r>
              <a:rPr b="1" lang="fr-CA" sz="2000" spc="-1" strike="noStrike">
                <a:solidFill>
                  <a:srgbClr val="ffffff"/>
                </a:solidFill>
                <a:latin typeface="Calibri"/>
              </a:rPr>
              <a:t>69 % </a:t>
            </a:r>
            <a:r>
              <a:rPr b="0" lang="fr-CA" sz="2000" spc="-1" strike="noStrike">
                <a:solidFill>
                  <a:srgbClr val="ffffff"/>
                </a:solidFill>
                <a:latin typeface="Calibri"/>
              </a:rPr>
              <a:t>au Canada</a:t>
            </a:r>
            <a:r>
              <a:rPr b="0" lang="fr-CA" sz="1800" spc="-1" strike="noStrike">
                <a:solidFill>
                  <a:srgbClr val="ffffff"/>
                </a:solidFill>
                <a:latin typeface="Calibri"/>
              </a:rPr>
              <a:t>. Le taux d’incarcération dans un établissement fédéral de personnes de race noire est </a:t>
            </a:r>
            <a:r>
              <a:rPr b="1" lang="fr-CA" sz="1800" spc="-1" strike="noStrike">
                <a:solidFill>
                  <a:srgbClr val="ffffff"/>
                </a:solidFill>
                <a:latin typeface="Calibri"/>
              </a:rPr>
              <a:t>trois fois plus élevé</a:t>
            </a:r>
            <a:r>
              <a:rPr b="0" lang="fr-CA" sz="1800" spc="-1" strike="noStrike">
                <a:solidFill>
                  <a:srgbClr val="ffffff"/>
                </a:solidFill>
                <a:latin typeface="Calibri"/>
              </a:rPr>
              <a:t> que leur taux de représentation dans la société en général.  Selon le recensement de 2011, 945 700 personnes ont déclarées être Noires. Soit 2,9% de la population canadienne.</a:t>
            </a:r>
            <a:endParaRPr b="0" lang="fr-CA" sz="1800" spc="-1" strike="noStrike">
              <a:latin typeface="Arial"/>
            </a:endParaRPr>
          </a:p>
          <a:p>
            <a:pPr>
              <a:lnSpc>
                <a:spcPct val="100000"/>
              </a:lnSpc>
            </a:pPr>
            <a:endParaRPr b="0" lang="fr-CA"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0" y="274680"/>
            <a:ext cx="9143640" cy="921600"/>
          </a:xfrm>
          <a:prstGeom prst="rect">
            <a:avLst/>
          </a:prstGeom>
          <a:noFill/>
          <a:ln>
            <a:noFill/>
          </a:ln>
        </p:spPr>
        <p:txBody>
          <a:bodyPr>
            <a:normAutofit/>
          </a:bodyPr>
          <a:p>
            <a:pPr>
              <a:lnSpc>
                <a:spcPct val="100000"/>
              </a:lnSpc>
            </a:pPr>
            <a:r>
              <a:rPr b="1" lang="en-US" sz="2800" spc="-1" strike="noStrike">
                <a:solidFill>
                  <a:srgbClr val="ffffff"/>
                </a:solidFill>
                <a:latin typeface="Calibri"/>
              </a:rPr>
              <a:t>Discriminations dans les prisons canadiennes</a:t>
            </a:r>
            <a:endParaRPr b="0" lang="en-US" sz="2800" spc="-1" strike="noStrike">
              <a:solidFill>
                <a:srgbClr val="000000"/>
              </a:solidFill>
              <a:latin typeface="Calibri"/>
            </a:endParaRPr>
          </a:p>
        </p:txBody>
      </p:sp>
      <p:sp>
        <p:nvSpPr>
          <p:cNvPr id="164" name="TextShape 2"/>
          <p:cNvSpPr txBox="1"/>
          <p:nvPr/>
        </p:nvSpPr>
        <p:spPr>
          <a:xfrm>
            <a:off x="457200" y="748800"/>
            <a:ext cx="8229240" cy="4968360"/>
          </a:xfrm>
          <a:prstGeom prst="rect">
            <a:avLst/>
          </a:prstGeom>
          <a:noFill/>
          <a:ln>
            <a:noFill/>
          </a:ln>
        </p:spPr>
        <p:txBody>
          <a:bodyPr>
            <a:normAutofit fontScale="88000"/>
          </a:bodyPr>
          <a:p>
            <a:pPr>
              <a:lnSpc>
                <a:spcPct val="100000"/>
              </a:lnSpc>
              <a:spcBef>
                <a:spcPts val="320"/>
              </a:spcBef>
            </a:pPr>
            <a:endParaRPr b="0" lang="en-US" sz="3200" spc="-1" strike="noStrike">
              <a:solidFill>
                <a:srgbClr val="ffffff"/>
              </a:solidFill>
              <a:latin typeface="Calibri"/>
            </a:endParaRPr>
          </a:p>
          <a:p>
            <a:pPr marL="343080" indent="-342720">
              <a:lnSpc>
                <a:spcPct val="100000"/>
              </a:lnSpc>
              <a:spcBef>
                <a:spcPts val="340"/>
              </a:spcBef>
              <a:buClr>
                <a:srgbClr val="ffffff"/>
              </a:buClr>
              <a:buFont typeface="Wingdings" charset="2"/>
              <a:buChar char=""/>
            </a:pPr>
            <a:r>
              <a:rPr b="0" lang="en-US" sz="1700" spc="-1" strike="noStrike">
                <a:solidFill>
                  <a:srgbClr val="ffffff"/>
                </a:solidFill>
                <a:latin typeface="Calibri"/>
              </a:rPr>
              <a:t>Programme de travail axé sur la réhabilitation: CORCAN offre aux détenus une formation en cours d'emploi. Le soudage, la fabrication de meubles et les services liés à l'imprimerie sont des exemples de formation professionnelle offerte par CORCAN. </a:t>
            </a:r>
            <a:endParaRPr b="0" lang="en-US" sz="1700" spc="-1" strike="noStrike">
              <a:solidFill>
                <a:srgbClr val="ffffff"/>
              </a:solidFill>
              <a:latin typeface="Calibri"/>
            </a:endParaRPr>
          </a:p>
          <a:p>
            <a:pPr marL="457200">
              <a:lnSpc>
                <a:spcPct val="100000"/>
              </a:lnSpc>
              <a:spcBef>
                <a:spcPts val="241"/>
              </a:spcBef>
            </a:pPr>
            <a:r>
              <a:rPr b="0" lang="en-US" sz="1200" spc="-1" strike="noStrike">
                <a:solidFill>
                  <a:srgbClr val="ffffff"/>
                </a:solidFill>
                <a:latin typeface="Calibri"/>
              </a:rPr>
              <a:t>http://www.csc-scc.gc.ca/csc-virtual-tour/4-fra.shtml</a:t>
            </a:r>
            <a:endParaRPr b="0" lang="en-US" sz="1200" spc="-1" strike="noStrike">
              <a:solidFill>
                <a:srgbClr val="ffffff"/>
              </a:solidFill>
              <a:latin typeface="Calibri"/>
            </a:endParaRPr>
          </a:p>
          <a:p>
            <a:pPr marL="457200">
              <a:lnSpc>
                <a:spcPct val="100000"/>
              </a:lnSpc>
              <a:spcBef>
                <a:spcPts val="241"/>
              </a:spcBef>
            </a:pPr>
            <a:endParaRPr b="0" lang="en-US" sz="1200" spc="-1" strike="noStrike">
              <a:solidFill>
                <a:srgbClr val="ffffff"/>
              </a:solidFill>
              <a:latin typeface="Calibri"/>
            </a:endParaRPr>
          </a:p>
          <a:p>
            <a:pPr marL="457200">
              <a:lnSpc>
                <a:spcPct val="100000"/>
              </a:lnSpc>
              <a:spcBef>
                <a:spcPts val="241"/>
              </a:spcBef>
            </a:pPr>
            <a:endParaRPr b="0" lang="en-US" sz="1200" spc="-1" strike="noStrike">
              <a:solidFill>
                <a:srgbClr val="ffffff"/>
              </a:solidFill>
              <a:latin typeface="Calibri"/>
            </a:endParaRPr>
          </a:p>
          <a:p>
            <a:pPr marL="343080" indent="-342720">
              <a:lnSpc>
                <a:spcPct val="100000"/>
              </a:lnSpc>
              <a:spcBef>
                <a:spcPts val="340"/>
              </a:spcBef>
              <a:buClr>
                <a:srgbClr val="ffffff"/>
              </a:buClr>
              <a:buFont typeface="Wingdings" charset="2"/>
              <a:buChar char=""/>
            </a:pPr>
            <a:r>
              <a:rPr b="0" lang="en-US" sz="1700" spc="-1" strike="noStrike">
                <a:solidFill>
                  <a:srgbClr val="ffffff"/>
                </a:solidFill>
                <a:latin typeface="Calibri"/>
              </a:rPr>
              <a:t>Le programme est très en demande et il y a un écart de 7% entre les détenus Noirs et le reste de la population incarcérée bénéficiant du programme CORCAN (22 % versus 29%)</a:t>
            </a:r>
            <a:endParaRPr b="0" lang="en-US" sz="1700" spc="-1" strike="noStrike">
              <a:solidFill>
                <a:srgbClr val="ffffff"/>
              </a:solidFill>
              <a:latin typeface="Calibri"/>
            </a:endParaRPr>
          </a:p>
          <a:p>
            <a:pPr marL="457200">
              <a:lnSpc>
                <a:spcPct val="100000"/>
              </a:lnSpc>
              <a:spcBef>
                <a:spcPts val="241"/>
              </a:spcBef>
            </a:pPr>
            <a:r>
              <a:rPr b="0" lang="en-US" sz="1200" spc="-1" strike="noStrike">
                <a:solidFill>
                  <a:srgbClr val="ffffff"/>
                </a:solidFill>
                <a:latin typeface="Calibri"/>
              </a:rPr>
              <a:t>http://www.oci-bec.gc.ca/cnt/rpt/oth-aut/oth-aut20131126-eng.aspx#toc4b</a:t>
            </a:r>
            <a:endParaRPr b="0" lang="en-US" sz="1200" spc="-1" strike="noStrike">
              <a:solidFill>
                <a:srgbClr val="ffffff"/>
              </a:solidFill>
              <a:latin typeface="Calibri"/>
            </a:endParaRPr>
          </a:p>
          <a:p>
            <a:pPr>
              <a:lnSpc>
                <a:spcPct val="100000"/>
              </a:lnSpc>
              <a:spcBef>
                <a:spcPts val="320"/>
              </a:spcBef>
            </a:pPr>
            <a:endParaRPr b="0" lang="en-US" sz="1200" spc="-1" strike="noStrike">
              <a:solidFill>
                <a:srgbClr val="ffffff"/>
              </a:solidFill>
              <a:latin typeface="Calibri"/>
            </a:endParaRPr>
          </a:p>
          <a:p>
            <a:pPr marL="343080" indent="-342720">
              <a:lnSpc>
                <a:spcPct val="100000"/>
              </a:lnSpc>
              <a:spcBef>
                <a:spcPts val="340"/>
              </a:spcBef>
              <a:buClr>
                <a:srgbClr val="ffffff"/>
              </a:buClr>
              <a:buFont typeface="Wingdings" charset="2"/>
              <a:buChar char=""/>
            </a:pPr>
            <a:r>
              <a:rPr b="0" lang="en-US" sz="1700" spc="-1" strike="noStrike">
                <a:solidFill>
                  <a:srgbClr val="ffffff"/>
                </a:solidFill>
                <a:latin typeface="Calibri"/>
              </a:rPr>
              <a:t>Selon Howard Saper: « Le taux de rémunération maximale est toujours fixé à 6,90 $. Ce montant leur est versé pour leur participation à des programmes carcéraux et pour leur travail dans des buanderies et dans des ateliers comme le textile, le bois ou le métal. Or, de 1981 à 2005, le panier de cantine typique d'un détenu est passé de 8,49$ à 61,59$. Une augmentation de 725%! » </a:t>
            </a:r>
            <a:endParaRPr b="0" lang="en-US" sz="1700" spc="-1" strike="noStrike">
              <a:solidFill>
                <a:srgbClr val="ffffff"/>
              </a:solidFill>
              <a:latin typeface="Calibri"/>
            </a:endParaRPr>
          </a:p>
          <a:p>
            <a:pPr marL="399960">
              <a:lnSpc>
                <a:spcPct val="100000"/>
              </a:lnSpc>
              <a:spcBef>
                <a:spcPts val="261"/>
              </a:spcBef>
            </a:pPr>
            <a:r>
              <a:rPr b="0" lang="en-US" sz="1300" spc="-1" strike="noStrike">
                <a:solidFill>
                  <a:srgbClr val="ffffff"/>
                </a:solidFill>
                <a:latin typeface="Calibri"/>
              </a:rPr>
              <a:t>Source: </a:t>
            </a:r>
            <a:r>
              <a:rPr b="0" i="1" lang="en-US" sz="1300" spc="-1" strike="noStrike">
                <a:solidFill>
                  <a:srgbClr val="ffffff"/>
                </a:solidFill>
                <a:latin typeface="Calibri"/>
              </a:rPr>
              <a:t>Les détenus canadiens sont sous-payés</a:t>
            </a:r>
            <a:r>
              <a:rPr b="0" lang="en-US" sz="1300" spc="-1" strike="noStrike">
                <a:solidFill>
                  <a:srgbClr val="ffffff"/>
                </a:solidFill>
                <a:latin typeface="Calibri"/>
              </a:rPr>
              <a:t>, Louis Mathieu Gagné, 27 novembre 2006, Journal de Montréal </a:t>
            </a:r>
            <a:endParaRPr b="0" lang="en-US" sz="1300" spc="-1" strike="noStrike">
              <a:solidFill>
                <a:srgbClr val="ffffff"/>
              </a:solidFill>
              <a:latin typeface="Calibri"/>
            </a:endParaRPr>
          </a:p>
          <a:p>
            <a:pPr marL="399960">
              <a:lnSpc>
                <a:spcPct val="100000"/>
              </a:lnSpc>
              <a:spcBef>
                <a:spcPts val="261"/>
              </a:spcBef>
            </a:pPr>
            <a:r>
              <a:rPr b="0" lang="en-US" sz="1300" spc="-1" strike="noStrike" u="sng">
                <a:solidFill>
                  <a:srgbClr val="0000ff"/>
                </a:solidFill>
                <a:uFillTx/>
                <a:latin typeface="Calibri"/>
                <a:hlinkClick r:id="rId1"/>
              </a:rPr>
              <a:t>http://fr.canoe.ca/infos/quebeccanada/archives/2006/11/20061127-053101.html</a:t>
            </a:r>
            <a:endParaRPr b="0" lang="en-US" sz="1300" spc="-1" strike="noStrike">
              <a:solidFill>
                <a:srgbClr val="ffffff"/>
              </a:solidFill>
              <a:latin typeface="Calibri"/>
            </a:endParaRPr>
          </a:p>
          <a:p>
            <a:pPr>
              <a:lnSpc>
                <a:spcPct val="100000"/>
              </a:lnSpc>
              <a:spcBef>
                <a:spcPts val="320"/>
              </a:spcBef>
            </a:pPr>
            <a:endParaRPr b="0" lang="en-US" sz="1300" spc="-1" strike="noStrike">
              <a:solidFill>
                <a:srgbClr val="ffffff"/>
              </a:solidFill>
              <a:latin typeface="Calibri"/>
            </a:endParaRPr>
          </a:p>
          <a:p>
            <a:pPr marL="343080" indent="-342720">
              <a:lnSpc>
                <a:spcPct val="100000"/>
              </a:lnSpc>
              <a:spcBef>
                <a:spcPts val="340"/>
              </a:spcBef>
              <a:buClr>
                <a:srgbClr val="ffffff"/>
              </a:buClr>
              <a:buFont typeface="Wingdings" charset="2"/>
              <a:buChar char=""/>
            </a:pPr>
            <a:r>
              <a:rPr b="0" lang="en-US" sz="1700" spc="-1" strike="noStrike">
                <a:solidFill>
                  <a:srgbClr val="ffffff"/>
                </a:solidFill>
                <a:latin typeface="Calibri"/>
              </a:rPr>
              <a:t>Alterjustice: </a:t>
            </a:r>
            <a:r>
              <a:rPr b="0" i="1" lang="en-US" sz="1700" spc="-1" strike="noStrike">
                <a:solidFill>
                  <a:srgbClr val="ffffff"/>
                </a:solidFill>
                <a:latin typeface="Calibri"/>
              </a:rPr>
              <a:t>Travail, activités et salaires en détention </a:t>
            </a:r>
            <a:r>
              <a:rPr b="0" lang="en-US" sz="1700" spc="-1" strike="noStrike">
                <a:solidFill>
                  <a:srgbClr val="ffffff"/>
                </a:solidFill>
                <a:latin typeface="Calibri"/>
              </a:rPr>
              <a:t>Les distinctions entre les prisons canadiennes et les prisons au Québec (prisonniers rémunérés à même le fonds des travailleurs, 3$/l’heure)</a:t>
            </a:r>
            <a:endParaRPr b="0" lang="en-US" sz="1700" spc="-1" strike="noStrike">
              <a:solidFill>
                <a:srgbClr val="ffffff"/>
              </a:solidFill>
              <a:latin typeface="Calibri"/>
            </a:endParaRPr>
          </a:p>
          <a:p>
            <a:pPr marL="457200">
              <a:lnSpc>
                <a:spcPct val="100000"/>
              </a:lnSpc>
              <a:spcBef>
                <a:spcPts val="241"/>
              </a:spcBef>
            </a:pPr>
            <a:r>
              <a:rPr b="0" lang="en-US" sz="1200" spc="-1" strike="noStrike">
                <a:solidFill>
                  <a:srgbClr val="ffffff"/>
                </a:solidFill>
                <a:latin typeface="Calibri"/>
              </a:rPr>
              <a:t>http://www.alterjustice.org/u9/travail_activites.html</a:t>
            </a:r>
            <a:endParaRPr b="0" lang="en-US" sz="1200" spc="-1" strike="noStrike">
              <a:solidFill>
                <a:srgbClr val="ffffff"/>
              </a:solidFill>
              <a:latin typeface="Calibri"/>
            </a:endParaRPr>
          </a:p>
          <a:p>
            <a:pPr>
              <a:lnSpc>
                <a:spcPct val="100000"/>
              </a:lnSpc>
              <a:spcBef>
                <a:spcPts val="320"/>
              </a:spcBef>
            </a:pPr>
            <a:endParaRPr b="0" lang="en-US" sz="1200" spc="-1" strike="noStrike">
              <a:solidFill>
                <a:srgbClr val="ffffff"/>
              </a:solidFill>
              <a:latin typeface="Calibri"/>
            </a:endParaRPr>
          </a:p>
          <a:p>
            <a:pPr marL="399960">
              <a:lnSpc>
                <a:spcPct val="100000"/>
              </a:lnSpc>
              <a:spcBef>
                <a:spcPts val="241"/>
              </a:spcBef>
            </a:pPr>
            <a:endParaRPr b="0" lang="en-US" sz="1200" spc="-1" strike="noStrike">
              <a:solidFill>
                <a:srgbClr val="ffffff"/>
              </a:solidFill>
              <a:latin typeface="Calibri"/>
            </a:endParaRPr>
          </a:p>
          <a:p>
            <a:pPr marL="399960">
              <a:lnSpc>
                <a:spcPct val="100000"/>
              </a:lnSpc>
              <a:spcBef>
                <a:spcPts val="241"/>
              </a:spcBef>
            </a:pPr>
            <a:endParaRPr b="0" lang="en-US" sz="1200" spc="-1" strike="noStrike">
              <a:solidFill>
                <a:srgbClr val="ffffff"/>
              </a:solidFill>
              <a:latin typeface="Calibri"/>
            </a:endParaRPr>
          </a:p>
          <a:p>
            <a:pPr marL="457200">
              <a:lnSpc>
                <a:spcPct val="100000"/>
              </a:lnSpc>
              <a:spcBef>
                <a:spcPts val="241"/>
              </a:spcBef>
            </a:pPr>
            <a:endParaRPr b="0" lang="en-US" sz="1200" spc="-1" strike="noStrike">
              <a:solidFill>
                <a:srgbClr val="ffffff"/>
              </a:solidFill>
              <a:latin typeface="Calibri"/>
            </a:endParaRPr>
          </a:p>
          <a:p>
            <a:pPr>
              <a:lnSpc>
                <a:spcPct val="100000"/>
              </a:lnSpc>
              <a:spcBef>
                <a:spcPts val="320"/>
              </a:spcBef>
            </a:pPr>
            <a:endParaRPr b="0" lang="en-US" sz="12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125640" y="80640"/>
            <a:ext cx="8731440" cy="943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CA" sz="2800" spc="-1" strike="noStrike">
                <a:solidFill>
                  <a:srgbClr val="ffffff"/>
                </a:solidFill>
                <a:latin typeface="Calibri"/>
              </a:rPr>
              <a:t>Racisme systémique et marché de l’emploi</a:t>
            </a:r>
            <a:endParaRPr b="0" lang="fr-CA" sz="2800" spc="-1" strike="noStrike">
              <a:latin typeface="Arial"/>
            </a:endParaRPr>
          </a:p>
          <a:p>
            <a:pPr>
              <a:lnSpc>
                <a:spcPct val="100000"/>
              </a:lnSpc>
            </a:pPr>
            <a:endParaRPr b="0" lang="fr-CA" sz="2800" spc="-1" strike="noStrike">
              <a:latin typeface="Arial"/>
            </a:endParaRPr>
          </a:p>
        </p:txBody>
      </p:sp>
      <p:sp>
        <p:nvSpPr>
          <p:cNvPr id="166" name="CustomShape 2"/>
          <p:cNvSpPr/>
          <p:nvPr/>
        </p:nvSpPr>
        <p:spPr>
          <a:xfrm>
            <a:off x="546840" y="1174320"/>
            <a:ext cx="8031960" cy="4145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2000" spc="-1" strike="noStrike">
                <a:solidFill>
                  <a:srgbClr val="ffffff"/>
                </a:solidFill>
                <a:latin typeface="Calibri"/>
              </a:rPr>
              <a:t>Les immigrants sont éduqués et présentent même un niveau de scolarité plus élevé que les Canadiens d'origine. La plupart d'entre eux maîtrisent le français. En 2012, plus de la moitié (53,9 %) des personnes arrivées au pays dans les cinq années précédentes occupaient un emploi pour lequel elles étaient surqualifiées, contre 30 % pour l'ensemble de la population québécoise.</a:t>
            </a:r>
            <a:endParaRPr b="0" lang="fr-CA" sz="2000" spc="-1" strike="noStrike">
              <a:latin typeface="Arial"/>
            </a:endParaRPr>
          </a:p>
          <a:p>
            <a:pPr algn="just">
              <a:lnSpc>
                <a:spcPct val="100000"/>
              </a:lnSpc>
            </a:pPr>
            <a:endParaRPr b="0" lang="fr-CA" sz="2000" spc="-1" strike="noStrike">
              <a:latin typeface="Arial"/>
            </a:endParaRPr>
          </a:p>
          <a:p>
            <a:pPr algn="just">
              <a:lnSpc>
                <a:spcPct val="100000"/>
              </a:lnSpc>
            </a:pPr>
            <a:endParaRPr b="0" lang="fr-CA" sz="2000" spc="-1" strike="noStrike">
              <a:latin typeface="Arial"/>
            </a:endParaRPr>
          </a:p>
          <a:p>
            <a:pPr algn="just">
              <a:lnSpc>
                <a:spcPct val="100000"/>
              </a:lnSpc>
            </a:pPr>
            <a:r>
              <a:rPr b="0" lang="fr-CA" sz="2000" spc="-1" strike="noStrike">
                <a:solidFill>
                  <a:srgbClr val="ffffff"/>
                </a:solidFill>
                <a:latin typeface="Calibri"/>
              </a:rPr>
              <a:t>Près de la moitié des femmes immigrantes (46 %) se trouvent en situation de surqualification, et elles disposent d'un revenu moyen qui représente 90 % de celui des femmes natives et 60 % de celui des hommes nés au pays.</a:t>
            </a:r>
            <a:endParaRPr b="0" lang="fr-CA" sz="2000" spc="-1" strike="noStrike">
              <a:latin typeface="Arial"/>
            </a:endParaRPr>
          </a:p>
          <a:p>
            <a:pPr algn="just">
              <a:lnSpc>
                <a:spcPct val="100000"/>
              </a:lnSpc>
            </a:pPr>
            <a:endParaRPr b="0" lang="fr-CA" sz="2000" spc="-1" strike="noStrike">
              <a:latin typeface="Arial"/>
            </a:endParaRPr>
          </a:p>
          <a:p>
            <a:pPr algn="just">
              <a:lnSpc>
                <a:spcPct val="100000"/>
              </a:lnSpc>
            </a:pPr>
            <a:r>
              <a:rPr b="0" lang="fr-CA" sz="1400" spc="-1" strike="noStrike">
                <a:solidFill>
                  <a:srgbClr val="ffffff"/>
                </a:solidFill>
                <a:latin typeface="Calibri"/>
              </a:rPr>
              <a:t>Étude de l’IRIS: </a:t>
            </a:r>
            <a:r>
              <a:rPr b="0" i="1" lang="fr-CA" sz="1400" spc="-1" strike="noStrike">
                <a:solidFill>
                  <a:srgbClr val="ffffff"/>
                </a:solidFill>
                <a:latin typeface="Calibri"/>
              </a:rPr>
              <a:t>Portrait du revenu et de l’emploi des personnes immigrantes</a:t>
            </a:r>
            <a:r>
              <a:rPr b="0" lang="fr-CA" sz="1400" spc="-1" strike="noStrike">
                <a:solidFill>
                  <a:srgbClr val="ffffff"/>
                </a:solidFill>
                <a:latin typeface="Calibri"/>
              </a:rPr>
              <a:t>, Julia Posca</a:t>
            </a:r>
            <a:endParaRPr b="0" lang="fr-CA" sz="1400" spc="-1" strike="noStrike">
              <a:latin typeface="Arial"/>
            </a:endParaRPr>
          </a:p>
          <a:p>
            <a:pPr algn="just">
              <a:lnSpc>
                <a:spcPct val="100000"/>
              </a:lnSpc>
            </a:pPr>
            <a:endParaRPr b="0" lang="fr-CA" sz="14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0" y="80640"/>
            <a:ext cx="9143640" cy="8827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400" spc="-1" strike="noStrike">
                <a:solidFill>
                  <a:srgbClr val="ffffff"/>
                </a:solidFill>
                <a:latin typeface="Calibri"/>
              </a:rPr>
              <a:t>Racisme systémique et problématique de reconnaissance des diplômes</a:t>
            </a:r>
            <a:endParaRPr b="0" lang="fr-CA" sz="2400" spc="-1" strike="noStrike">
              <a:latin typeface="Arial"/>
            </a:endParaRPr>
          </a:p>
          <a:p>
            <a:pPr>
              <a:lnSpc>
                <a:spcPct val="100000"/>
              </a:lnSpc>
            </a:pPr>
            <a:endParaRPr b="0" lang="fr-CA" sz="2400" spc="-1" strike="noStrike">
              <a:latin typeface="Arial"/>
            </a:endParaRPr>
          </a:p>
        </p:txBody>
      </p:sp>
      <p:sp>
        <p:nvSpPr>
          <p:cNvPr id="168" name="CustomShape 2"/>
          <p:cNvSpPr/>
          <p:nvPr/>
        </p:nvSpPr>
        <p:spPr>
          <a:xfrm>
            <a:off x="457200" y="973080"/>
            <a:ext cx="7790040" cy="5120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2000" spc="-1" strike="noStrike">
                <a:solidFill>
                  <a:srgbClr val="ffffff"/>
                </a:solidFill>
                <a:latin typeface="Calibri"/>
              </a:rPr>
              <a:t>Les ordres professionnels prétendent que le taux de reconnaissance avoisine les 95% mais , à l’IRIS on constate que ce chiffre ne tient pas compte des abandons de parcours dans le processus de reconnaissance des acquis (étapes d’évaluation, équivalences, documentation à fournir).</a:t>
            </a:r>
            <a:endParaRPr b="0" lang="fr-CA" sz="2000" spc="-1" strike="noStrike">
              <a:latin typeface="Arial"/>
            </a:endParaRPr>
          </a:p>
          <a:p>
            <a:pPr algn="just">
              <a:lnSpc>
                <a:spcPct val="100000"/>
              </a:lnSpc>
            </a:pPr>
            <a:endParaRPr b="0" lang="fr-CA" sz="2000" spc="-1" strike="noStrike">
              <a:latin typeface="Arial"/>
            </a:endParaRPr>
          </a:p>
          <a:p>
            <a:pPr algn="just">
              <a:lnSpc>
                <a:spcPct val="100000"/>
              </a:lnSpc>
            </a:pPr>
            <a:endParaRPr b="0" lang="fr-CA" sz="2000" spc="-1" strike="noStrike">
              <a:latin typeface="Arial"/>
            </a:endParaRPr>
          </a:p>
          <a:p>
            <a:pPr>
              <a:lnSpc>
                <a:spcPct val="100000"/>
              </a:lnSpc>
            </a:pPr>
            <a:r>
              <a:rPr b="0" lang="fr-CA" sz="2000" spc="-1" strike="noStrike">
                <a:solidFill>
                  <a:srgbClr val="ffffff"/>
                </a:solidFill>
                <a:latin typeface="Calibri"/>
              </a:rPr>
              <a:t>La Table de concertation des organismes au service des personnes réfugiées et immigrantes est venue rappeler aux audiences sur le projet de loi 98 qu’une équipe de travail du ministère de l’Immigration avait déjà indiqué, il y a plus de dix ans qu’il fallait notamment « améliorer l’offre de formation d’appoint » (par exemple avec des formations à temps partiel) et « aider financièrement les personnes engagées dans un processus de reconnaissance des acquis ».</a:t>
            </a:r>
            <a:br/>
            <a:br/>
            <a:r>
              <a:rPr b="0" i="1" lang="fr-CA" sz="1600" spc="-1" strike="noStrike">
                <a:solidFill>
                  <a:srgbClr val="ffffff"/>
                </a:solidFill>
                <a:latin typeface="Calibri"/>
              </a:rPr>
              <a:t>Les ordres blancs disent qu’ils sont ben corrects</a:t>
            </a:r>
            <a:br/>
            <a:r>
              <a:rPr b="0" lang="fr-CA" sz="1600" spc="-1" strike="noStrike" u="sng">
                <a:solidFill>
                  <a:srgbClr val="0000ff"/>
                </a:solidFill>
                <a:uFillTx/>
                <a:latin typeface="Calibri"/>
                <a:hlinkClick r:id="rId1"/>
              </a:rPr>
              <a:t>https://iris-recherche.qc.ca/blogue/les-ordres-blancs-disent-qu-ils-sont-ben-corrects</a:t>
            </a:r>
            <a:endParaRPr b="0" lang="fr-CA" sz="1600" spc="-1" strike="noStrike">
              <a:latin typeface="Arial"/>
            </a:endParaRPr>
          </a:p>
          <a:p>
            <a:pPr algn="just">
              <a:lnSpc>
                <a:spcPct val="100000"/>
              </a:lnSpc>
            </a:pPr>
            <a:endParaRPr b="0" lang="fr-CA"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252360" y="1810440"/>
            <a:ext cx="8819640" cy="12236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fr-CA" sz="4400" spc="-1" strike="noStrike">
                <a:solidFill>
                  <a:srgbClr val="ffffff"/>
                </a:solidFill>
                <a:latin typeface="Calibri"/>
              </a:rPr>
              <a:t>Racisme systémique</a:t>
            </a:r>
            <a:endParaRPr b="0" lang="fr-CA" sz="4400" spc="-1" strike="noStrike">
              <a:latin typeface="Arial"/>
            </a:endParaRPr>
          </a:p>
          <a:p>
            <a:pPr>
              <a:lnSpc>
                <a:spcPct val="100000"/>
              </a:lnSpc>
            </a:pPr>
            <a:r>
              <a:rPr b="1" lang="fr-CA" sz="3200" spc="-1" strike="noStrike">
                <a:solidFill>
                  <a:srgbClr val="ffffff"/>
                </a:solidFill>
                <a:latin typeface="Calibri"/>
              </a:rPr>
              <a:t>1. </a:t>
            </a:r>
            <a:r>
              <a:rPr b="0" lang="fr-CA" sz="3200" spc="-1" strike="noStrike">
                <a:solidFill>
                  <a:srgbClr val="ffffff"/>
                </a:solidFill>
                <a:latin typeface="Calibri"/>
              </a:rPr>
              <a:t>Quelques exemples de l’actualité récente</a:t>
            </a:r>
            <a:endParaRPr b="0" lang="fr-CA" sz="3200" spc="-1" strike="noStrike">
              <a:latin typeface="Arial"/>
            </a:endParaRPr>
          </a:p>
          <a:p>
            <a:pPr>
              <a:lnSpc>
                <a:spcPct val="100000"/>
              </a:lnSpc>
            </a:pPr>
            <a:endParaRPr b="0" lang="fr-CA" sz="3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0" y="274680"/>
            <a:ext cx="9143640" cy="849600"/>
          </a:xfrm>
          <a:prstGeom prst="rect">
            <a:avLst/>
          </a:prstGeom>
          <a:noFill/>
          <a:ln>
            <a:noFill/>
          </a:ln>
        </p:spPr>
        <p:txBody>
          <a:bodyPr>
            <a:noAutofit/>
          </a:bodyPr>
          <a:p>
            <a:pPr>
              <a:lnSpc>
                <a:spcPct val="100000"/>
              </a:lnSpc>
            </a:pPr>
            <a:r>
              <a:rPr b="1" lang="en-US" sz="2400" spc="-1" strike="noStrike">
                <a:solidFill>
                  <a:srgbClr val="ffffff"/>
                </a:solidFill>
                <a:latin typeface="Calibri"/>
              </a:rPr>
              <a:t>Réduction des inégalités: Le gouvernement n’atteint pas ses cibles</a:t>
            </a:r>
            <a:endParaRPr b="0" lang="en-US" sz="2400" spc="-1" strike="noStrike">
              <a:solidFill>
                <a:srgbClr val="000000"/>
              </a:solidFill>
              <a:latin typeface="Calibri"/>
            </a:endParaRPr>
          </a:p>
        </p:txBody>
      </p:sp>
      <p:sp>
        <p:nvSpPr>
          <p:cNvPr id="170" name="TextShape 2"/>
          <p:cNvSpPr txBox="1"/>
          <p:nvPr/>
        </p:nvSpPr>
        <p:spPr>
          <a:xfrm>
            <a:off x="360000" y="833760"/>
            <a:ext cx="8424000" cy="5745960"/>
          </a:xfrm>
          <a:prstGeom prst="rect">
            <a:avLst/>
          </a:prstGeom>
          <a:noFill/>
          <a:ln>
            <a:noFill/>
          </a:ln>
        </p:spPr>
        <p:txBody>
          <a:bodyPr>
            <a:normAutofit fontScale="20000"/>
          </a:bodyPr>
          <a:p>
            <a:pPr>
              <a:lnSpc>
                <a:spcPct val="100000"/>
              </a:lnSpc>
              <a:spcBef>
                <a:spcPts val="680"/>
              </a:spcBef>
            </a:pPr>
            <a:endParaRPr b="0" lang="en-US" sz="3200" spc="-1" strike="noStrike">
              <a:solidFill>
                <a:srgbClr val="ffffff"/>
              </a:solidFill>
              <a:latin typeface="Calibri"/>
            </a:endParaRPr>
          </a:p>
          <a:p>
            <a:pPr>
              <a:lnSpc>
                <a:spcPct val="100000"/>
              </a:lnSpc>
              <a:spcBef>
                <a:spcPts val="680"/>
              </a:spcBef>
            </a:pPr>
            <a:r>
              <a:rPr b="0" lang="en-US" sz="3400" spc="-1" strike="noStrike">
                <a:solidFill>
                  <a:srgbClr val="ffffff"/>
                </a:solidFill>
                <a:latin typeface="Calibri"/>
              </a:rPr>
              <a:t>Étude du Centre d'étude ethniques des universités montréalaises qui démontrent qu'entre 1985 et 2013, le gouvernement n'a pas atteint ses propres cibles visant à contrer la discrimination et à réduire les inégalités:</a:t>
            </a:r>
            <a:br/>
            <a:br/>
            <a:r>
              <a:rPr b="0" lang="en-US" sz="3400" spc="-1" strike="noStrike">
                <a:solidFill>
                  <a:srgbClr val="ffffff"/>
                </a:solidFill>
                <a:latin typeface="Calibri"/>
              </a:rPr>
              <a:t>« Il y a plus d’un quart de siècle, en 1985, la Charte des droits et libertés de la personne du Québec était amendée afin d’inclure une nouvelle partie consacrée aux programmes d’accès à l’égalité (PAE). Cet ajout partait du constat d’une situation de discrimination systémique en emploi affectant principalement quatre groupes: les femmes, les minorités visibles, les Autochtones et les personnes handicapées. Cette situation se traduisait, notamment par une forte ségrégation professionnelle, une surreprésentation dans des emplois précaires ainsi que des revenus moyens relativement faibles. L’évolution récente de ces indicateurs montre que, malgré ces dispositions de la Charte, l’égalité est encore loin d’être atteinte. »</a:t>
            </a:r>
            <a:endParaRPr b="0" lang="en-US" sz="3400" spc="-1" strike="noStrike">
              <a:solidFill>
                <a:srgbClr val="ffffff"/>
              </a:solidFill>
              <a:latin typeface="Calibri"/>
            </a:endParaRPr>
          </a:p>
          <a:p>
            <a:pPr algn="just">
              <a:lnSpc>
                <a:spcPct val="100000"/>
              </a:lnSpc>
              <a:spcBef>
                <a:spcPts val="680"/>
              </a:spcBef>
            </a:pPr>
            <a:endParaRPr b="0" lang="en-US" sz="3400" spc="-1" strike="noStrike">
              <a:solidFill>
                <a:srgbClr val="ffffff"/>
              </a:solidFill>
              <a:latin typeface="Calibri"/>
            </a:endParaRPr>
          </a:p>
          <a:p>
            <a:pPr algn="ctr">
              <a:lnSpc>
                <a:spcPct val="100000"/>
              </a:lnSpc>
              <a:spcBef>
                <a:spcPts val="680"/>
              </a:spcBef>
            </a:pPr>
            <a:r>
              <a:rPr b="0" lang="en-US" sz="3400" spc="-1" strike="noStrike">
                <a:solidFill>
                  <a:srgbClr val="ffffff"/>
                </a:solidFill>
                <a:latin typeface="Calibri"/>
              </a:rPr>
              <a:t>***</a:t>
            </a:r>
            <a:endParaRPr b="0" lang="en-US" sz="3400" spc="-1" strike="noStrike">
              <a:solidFill>
                <a:srgbClr val="ffffff"/>
              </a:solidFill>
              <a:latin typeface="Calibri"/>
            </a:endParaRPr>
          </a:p>
          <a:p>
            <a:pPr algn="just">
              <a:lnSpc>
                <a:spcPct val="100000"/>
              </a:lnSpc>
              <a:spcBef>
                <a:spcPts val="680"/>
              </a:spcBef>
            </a:pPr>
            <a:endParaRPr b="0" lang="en-US" sz="3400" spc="-1" strike="noStrike">
              <a:solidFill>
                <a:srgbClr val="ffffff"/>
              </a:solidFill>
              <a:latin typeface="Calibri"/>
            </a:endParaRPr>
          </a:p>
          <a:p>
            <a:pPr algn="just">
              <a:lnSpc>
                <a:spcPct val="100000"/>
              </a:lnSpc>
              <a:spcBef>
                <a:spcPts val="680"/>
              </a:spcBef>
            </a:pPr>
            <a:r>
              <a:rPr b="0" lang="en-US" sz="3400" spc="-1" strike="noStrike">
                <a:solidFill>
                  <a:srgbClr val="ffffff"/>
                </a:solidFill>
                <a:latin typeface="Calibri"/>
              </a:rPr>
              <a:t>Enquête de Thomas Gerbet, Radio-Canada</a:t>
            </a:r>
            <a:endParaRPr b="0" lang="en-US" sz="3400" spc="-1" strike="noStrike">
              <a:solidFill>
                <a:srgbClr val="ffffff"/>
              </a:solidFill>
              <a:latin typeface="Calibri"/>
            </a:endParaRPr>
          </a:p>
          <a:p>
            <a:pPr algn="just">
              <a:lnSpc>
                <a:spcPct val="100000"/>
              </a:lnSpc>
              <a:spcBef>
                <a:spcPts val="680"/>
              </a:spcBef>
            </a:pPr>
            <a:r>
              <a:rPr b="0" lang="en-US" sz="3400" spc="-1" strike="noStrike">
                <a:solidFill>
                  <a:srgbClr val="ffffff"/>
                </a:solidFill>
                <a:latin typeface="Calibri"/>
              </a:rPr>
              <a:t>Publié le 31 janvier 2018</a:t>
            </a:r>
            <a:endParaRPr b="0" lang="en-US" sz="3400" spc="-1" strike="noStrike">
              <a:solidFill>
                <a:srgbClr val="ffffff"/>
              </a:solidFill>
              <a:latin typeface="Calibri"/>
            </a:endParaRPr>
          </a:p>
          <a:p>
            <a:pPr algn="just">
              <a:lnSpc>
                <a:spcPct val="100000"/>
              </a:lnSpc>
              <a:spcBef>
                <a:spcPts val="680"/>
              </a:spcBef>
            </a:pPr>
            <a:endParaRPr b="0" lang="en-US" sz="3400" spc="-1" strike="noStrike">
              <a:solidFill>
                <a:srgbClr val="ffffff"/>
              </a:solidFill>
              <a:latin typeface="Calibri"/>
            </a:endParaRPr>
          </a:p>
          <a:p>
            <a:pPr algn="just">
              <a:lnSpc>
                <a:spcPct val="100000"/>
              </a:lnSpc>
              <a:spcBef>
                <a:spcPts val="680"/>
              </a:spcBef>
            </a:pPr>
            <a:r>
              <a:rPr b="0" i="1" lang="en-US" sz="3400" spc="-1" strike="noStrike">
                <a:solidFill>
                  <a:srgbClr val="ffffff"/>
                </a:solidFill>
                <a:latin typeface="Calibri"/>
              </a:rPr>
              <a:t>Les employés du secteur public québécois sont trop blancs</a:t>
            </a:r>
            <a:endParaRPr b="0" lang="en-US" sz="3400" spc="-1" strike="noStrike">
              <a:solidFill>
                <a:srgbClr val="ffffff"/>
              </a:solidFill>
              <a:latin typeface="Calibri"/>
            </a:endParaRPr>
          </a:p>
          <a:p>
            <a:pPr algn="just">
              <a:lnSpc>
                <a:spcPct val="100000"/>
              </a:lnSpc>
              <a:spcBef>
                <a:spcPts val="641"/>
              </a:spcBef>
            </a:pPr>
            <a:r>
              <a:rPr b="0" lang="en-US" sz="3200" spc="-1" strike="noStrike" u="sng">
                <a:solidFill>
                  <a:srgbClr val="0000ff"/>
                </a:solidFill>
                <a:uFillTx/>
                <a:latin typeface="Calibri"/>
                <a:hlinkClick r:id="rId1"/>
              </a:rPr>
              <a:t>https://</a:t>
            </a:r>
            <a:r>
              <a:rPr b="0" lang="en-US" sz="3200" spc="-1" strike="noStrike" u="sng">
                <a:solidFill>
                  <a:srgbClr val="0000ff"/>
                </a:solidFill>
                <a:uFillTx/>
                <a:latin typeface="Calibri"/>
                <a:hlinkClick r:id="rId2"/>
              </a:rPr>
              <a:t>ici.radio-canada.ca/nouvelle/1081205/minorites-visibles-quebec-employes-fonction-publique-organismes-diversite?fbclid=IwAR1k3JJkRtE_zL1p_zxQhRMMcmA1wt4J7P5UeV7UI4uR5g9nMoaXOdVWYY8</a:t>
            </a:r>
            <a:endParaRPr b="0" lang="en-US" sz="32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62640" y="274680"/>
            <a:ext cx="9009000" cy="711000"/>
          </a:xfrm>
          <a:prstGeom prst="rect">
            <a:avLst/>
          </a:prstGeom>
          <a:noFill/>
          <a:ln>
            <a:noFill/>
          </a:ln>
        </p:spPr>
        <p:txBody>
          <a:bodyPr>
            <a:normAutofit/>
          </a:bodyPr>
          <a:p>
            <a:pPr>
              <a:lnSpc>
                <a:spcPct val="100000"/>
              </a:lnSpc>
            </a:pPr>
            <a:r>
              <a:rPr b="0" lang="en-US" sz="2400" spc="-1" strike="noStrike">
                <a:solidFill>
                  <a:srgbClr val="ffffff"/>
                </a:solidFill>
                <a:latin typeface="Calibri"/>
              </a:rPr>
              <a:t>Discrimination envers les Travailleurs migrants dans le secteur agricole</a:t>
            </a:r>
            <a:endParaRPr b="0" lang="en-US" sz="2400" spc="-1" strike="noStrike">
              <a:solidFill>
                <a:srgbClr val="000000"/>
              </a:solidFill>
              <a:latin typeface="Calibri"/>
            </a:endParaRPr>
          </a:p>
        </p:txBody>
      </p:sp>
      <p:sp>
        <p:nvSpPr>
          <p:cNvPr id="172" name="TextShape 2"/>
          <p:cNvSpPr txBox="1"/>
          <p:nvPr/>
        </p:nvSpPr>
        <p:spPr>
          <a:xfrm>
            <a:off x="360000" y="1233720"/>
            <a:ext cx="8424000" cy="5408640"/>
          </a:xfrm>
          <a:prstGeom prst="rect">
            <a:avLst/>
          </a:prstGeom>
          <a:noFill/>
          <a:ln>
            <a:noFill/>
          </a:ln>
        </p:spPr>
        <p:txBody>
          <a:bodyPr>
            <a:noAutofit/>
          </a:bodyPr>
          <a:p>
            <a:pPr marL="343080" indent="-342720">
              <a:lnSpc>
                <a:spcPct val="100000"/>
              </a:lnSpc>
              <a:buClr>
                <a:srgbClr val="ffffff"/>
              </a:buClr>
              <a:buFont typeface="Wingdings" charset="2"/>
              <a:buChar char=""/>
            </a:pPr>
            <a:r>
              <a:rPr b="0" i="1" lang="en-US" sz="1800" spc="-1" strike="noStrike" u="sng">
                <a:solidFill>
                  <a:srgbClr val="ffffff"/>
                </a:solidFill>
                <a:uFillTx/>
                <a:latin typeface="Calibri"/>
              </a:rPr>
              <a:t>Ferme agricole: Traités comme des esclaves à Drummondville</a:t>
            </a:r>
            <a:br/>
            <a:r>
              <a:rPr b="0" i="1" lang="en-US" sz="1800" spc="-1" strike="noStrike">
                <a:solidFill>
                  <a:srgbClr val="ffffff"/>
                </a:solidFill>
                <a:latin typeface="Calibri"/>
              </a:rPr>
              <a:t>Quatre jeunes Guatémaltèques ont été confinés dans une ferme de Drummondville durant des mois en 2012, menacés, entassés dans une roulotte sans eau chaude ni chauffage et forcés à travailler des centaines d’heures sans salaire, parfois en pleine nuit. Dans une décision historique, un tribunal vient de les indemniser. </a:t>
            </a:r>
            <a:br/>
            <a:r>
              <a:rPr b="0" i="1" lang="en-US" sz="1800" spc="-1" strike="noStrike">
                <a:solidFill>
                  <a:srgbClr val="ffffff"/>
                </a:solidFill>
                <a:latin typeface="Calibri"/>
              </a:rPr>
              <a:t>Gabrielle Duchaine, 16 mai 2016, La Presse</a:t>
            </a:r>
            <a:br/>
            <a:r>
              <a:rPr b="0" lang="en-US" sz="1800" spc="-1" strike="noStrike">
                <a:solidFill>
                  <a:srgbClr val="ffffff"/>
                </a:solidFill>
                <a:latin typeface="Calibri"/>
              </a:rPr>
              <a:t>http://www.lapresse.ca/actualites/justice-et-affaires-criminelles/201605/16/01-4982026-ferme-agricole-traites-comme-des-esclaves-a-drummondville.php</a:t>
            </a:r>
            <a:endParaRPr b="0" lang="en-US" sz="1800" spc="-1" strike="noStrike">
              <a:solidFill>
                <a:srgbClr val="ffffff"/>
              </a:solidFill>
              <a:latin typeface="Calibri"/>
            </a:endParaRPr>
          </a:p>
          <a:p>
            <a:pPr>
              <a:lnSpc>
                <a:spcPct val="100000"/>
              </a:lnSpc>
            </a:pPr>
            <a:endParaRPr b="0" lang="en-US" sz="1800" spc="-1" strike="noStrike">
              <a:solidFill>
                <a:srgbClr val="ffffff"/>
              </a:solidFill>
              <a:latin typeface="Calibri"/>
            </a:endParaRPr>
          </a:p>
          <a:p>
            <a:pPr>
              <a:lnSpc>
                <a:spcPct val="100000"/>
              </a:lnSpc>
            </a:pPr>
            <a:endParaRPr b="0" lang="en-US" sz="1800" spc="-1" strike="noStrike">
              <a:solidFill>
                <a:srgbClr val="ffffff"/>
              </a:solidFill>
              <a:latin typeface="Calibri"/>
            </a:endParaRPr>
          </a:p>
          <a:p>
            <a:pPr marL="343080" indent="-342720">
              <a:lnSpc>
                <a:spcPct val="100000"/>
              </a:lnSpc>
              <a:buClr>
                <a:srgbClr val="ffffff"/>
              </a:buClr>
              <a:buFont typeface="Wingdings" charset="2"/>
              <a:buChar char=""/>
            </a:pPr>
            <a:r>
              <a:rPr b="0" i="1" lang="en-US" sz="1800" spc="-1" strike="noStrike" u="sng">
                <a:solidFill>
                  <a:srgbClr val="ffffff"/>
                </a:solidFill>
                <a:uFillTx/>
                <a:latin typeface="Calibri"/>
              </a:rPr>
              <a:t>Isolement et racisme</a:t>
            </a:r>
            <a:br/>
            <a:r>
              <a:rPr b="0" lang="en-US" sz="1800" spc="-1" strike="noStrike">
                <a:solidFill>
                  <a:srgbClr val="ffffff"/>
                </a:solidFill>
                <a:latin typeface="Calibri"/>
              </a:rPr>
              <a:t> </a:t>
            </a:r>
            <a:r>
              <a:rPr b="0" i="1" lang="en-US" sz="1800" spc="-1" strike="noStrike">
                <a:solidFill>
                  <a:srgbClr val="ffffff"/>
                </a:solidFill>
                <a:latin typeface="Calibri"/>
              </a:rPr>
              <a:t>80 % des travailleurs saisonniers ont de la difficulté à obtenir de l’information à propos de leurs droits, 70 % éprouvent des problèmes pour changer d’emploi, 60 % se disent isolés et 50 % affirment être victimes de racisme et d’abus et dénoncent leurs conditions de travail, selon une récente étude (2016) du Conseil canadien pour les réfugiés, qui a interrogé des organismes québécois d’aide aux immigrants. </a:t>
            </a:r>
            <a:br/>
            <a:r>
              <a:rPr b="0" lang="en-US" sz="1800" spc="-1" strike="noStrike" u="sng">
                <a:solidFill>
                  <a:srgbClr val="0000ff"/>
                </a:solidFill>
                <a:uFillTx/>
                <a:latin typeface="Calibri"/>
                <a:hlinkClick r:id="rId1"/>
              </a:rPr>
              <a:t>http</a:t>
            </a:r>
            <a:r>
              <a:rPr b="0" lang="en-US" sz="1800" spc="-1" strike="noStrike" u="sng">
                <a:solidFill>
                  <a:srgbClr val="0000ff"/>
                </a:solidFill>
                <a:uFillTx/>
                <a:latin typeface="Calibri"/>
                <a:hlinkClick r:id="rId2"/>
              </a:rPr>
              <a:t>://</a:t>
            </a:r>
            <a:r>
              <a:rPr b="0" lang="en-US" sz="1800" spc="-1" strike="noStrike" u="sng">
                <a:solidFill>
                  <a:srgbClr val="0000ff"/>
                </a:solidFill>
                <a:uFillTx/>
                <a:latin typeface="Calibri"/>
                <a:hlinkClick r:id="rId3"/>
              </a:rPr>
              <a:t>plus.lapresse.ca/screens/abbf05c4-d726-4e58-8c67-434b5b4511cc%7C_0.html</a:t>
            </a:r>
            <a:br/>
            <a:r>
              <a:rPr b="0" lang="en-US" sz="1800" spc="-1" strike="noStrike">
                <a:solidFill>
                  <a:srgbClr val="ffffff"/>
                </a:solidFill>
                <a:latin typeface="Calibri"/>
              </a:rPr>
              <a:t> </a:t>
            </a:r>
            <a:endParaRPr b="0" lang="en-US" sz="18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360000" y="212040"/>
            <a:ext cx="8424000" cy="1142640"/>
          </a:xfrm>
          <a:prstGeom prst="rect">
            <a:avLst/>
          </a:prstGeom>
          <a:noFill/>
          <a:ln>
            <a:noFill/>
          </a:ln>
        </p:spPr>
        <p:txBody>
          <a:bodyPr>
            <a:normAutofit/>
          </a:bodyPr>
          <a:p>
            <a:pPr algn="ctr">
              <a:lnSpc>
                <a:spcPct val="100000"/>
              </a:lnSpc>
            </a:pPr>
            <a:r>
              <a:rPr b="1" lang="en-US" sz="2800" spc="-1" strike="noStrike">
                <a:solidFill>
                  <a:srgbClr val="ffffff"/>
                </a:solidFill>
                <a:latin typeface="Calibri"/>
              </a:rPr>
              <a:t>Racisme systémique au niveau de la représentation médiatique des réfugiés</a:t>
            </a:r>
            <a:endParaRPr b="0" lang="en-US" sz="2800" spc="-1" strike="noStrike">
              <a:solidFill>
                <a:srgbClr val="000000"/>
              </a:solidFill>
              <a:latin typeface="Calibri"/>
            </a:endParaRPr>
          </a:p>
        </p:txBody>
      </p:sp>
      <p:grpSp>
        <p:nvGrpSpPr>
          <p:cNvPr id="174" name="Group 2"/>
          <p:cNvGrpSpPr/>
          <p:nvPr/>
        </p:nvGrpSpPr>
        <p:grpSpPr>
          <a:xfrm>
            <a:off x="360000" y="1201320"/>
            <a:ext cx="8444880" cy="5580360"/>
            <a:chOff x="360000" y="1201320"/>
            <a:chExt cx="8444880" cy="5580360"/>
          </a:xfrm>
        </p:grpSpPr>
        <p:pic>
          <p:nvPicPr>
            <p:cNvPr id="175" name="Image 3" descr=""/>
            <p:cNvPicPr/>
            <p:nvPr/>
          </p:nvPicPr>
          <p:blipFill>
            <a:blip r:embed="rId1"/>
            <a:srcRect l="4024" t="1928" r="823" b="0"/>
            <a:stretch/>
          </p:blipFill>
          <p:spPr>
            <a:xfrm>
              <a:off x="360000" y="1201320"/>
              <a:ext cx="8444880" cy="5555160"/>
            </a:xfrm>
            <a:prstGeom prst="rect">
              <a:avLst/>
            </a:prstGeom>
            <a:ln>
              <a:noFill/>
            </a:ln>
          </p:spPr>
        </p:pic>
        <p:sp>
          <p:nvSpPr>
            <p:cNvPr id="176" name="CustomShape 3"/>
            <p:cNvSpPr/>
            <p:nvPr/>
          </p:nvSpPr>
          <p:spPr>
            <a:xfrm>
              <a:off x="3189240" y="6509520"/>
              <a:ext cx="3743640" cy="272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CA" sz="1200" spc="-1" strike="noStrike">
                  <a:solidFill>
                    <a:srgbClr val="000000"/>
                  </a:solidFill>
                  <a:latin typeface="Calibri"/>
                </a:rPr>
                <a:t>http://ccrweb.ca/fr/mythes-faits?page=1</a:t>
              </a:r>
              <a:endParaRPr b="0" lang="fr-CA" sz="1200" spc="-1" strike="noStrike">
                <a:latin typeface="Arial"/>
              </a:endParaRPr>
            </a:p>
          </p:txBody>
        </p:sp>
        <p:pic>
          <p:nvPicPr>
            <p:cNvPr id="177" name="Image 5" descr=""/>
            <p:cNvPicPr/>
            <p:nvPr/>
          </p:nvPicPr>
          <p:blipFill>
            <a:blip r:embed="rId2"/>
            <a:srcRect l="4793" t="2180" r="3843" b="10180"/>
            <a:stretch/>
          </p:blipFill>
          <p:spPr>
            <a:xfrm>
              <a:off x="4830840" y="3291120"/>
              <a:ext cx="3907080" cy="2532240"/>
            </a:xfrm>
            <a:prstGeom prst="rect">
              <a:avLst/>
            </a:prstGeom>
            <a:ln>
              <a:noFill/>
            </a:ln>
          </p:spPr>
        </p:pic>
      </p:gr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8" name="Image 4" descr=""/>
          <p:cNvPicPr/>
          <p:nvPr/>
        </p:nvPicPr>
        <p:blipFill>
          <a:blip r:embed="rId1"/>
          <a:stretch/>
        </p:blipFill>
        <p:spPr>
          <a:xfrm>
            <a:off x="1043640" y="2317680"/>
            <a:ext cx="6972120" cy="4495320"/>
          </a:xfrm>
          <a:prstGeom prst="rect">
            <a:avLst/>
          </a:prstGeom>
          <a:ln>
            <a:noFill/>
          </a:ln>
        </p:spPr>
      </p:pic>
      <p:sp>
        <p:nvSpPr>
          <p:cNvPr id="179" name="CustomShape 1"/>
          <p:cNvSpPr/>
          <p:nvPr/>
        </p:nvSpPr>
        <p:spPr>
          <a:xfrm>
            <a:off x="1289520" y="116640"/>
            <a:ext cx="64803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CA" sz="1800" spc="-1" strike="noStrike">
                <a:solidFill>
                  <a:srgbClr val="ffffff"/>
                </a:solidFill>
                <a:latin typeface="Calibri"/>
              </a:rPr>
              <a:t>Politique et immigration: Diviser pour régner</a:t>
            </a:r>
            <a:endParaRPr b="0" lang="fr-CA" sz="1800" spc="-1" strike="noStrike">
              <a:latin typeface="Arial"/>
            </a:endParaRPr>
          </a:p>
        </p:txBody>
      </p:sp>
      <p:sp>
        <p:nvSpPr>
          <p:cNvPr id="180" name="CustomShape 2"/>
          <p:cNvSpPr/>
          <p:nvPr/>
        </p:nvSpPr>
        <p:spPr>
          <a:xfrm>
            <a:off x="0" y="539280"/>
            <a:ext cx="9108000" cy="176724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spcAft>
                <a:spcPts val="601"/>
              </a:spcAft>
              <a:buClr>
                <a:srgbClr val="ffffff"/>
              </a:buClr>
              <a:buFont typeface="Wingdings" charset="2"/>
              <a:buChar char=""/>
            </a:pPr>
            <a:r>
              <a:rPr b="0" lang="fr-CA" sz="1800" spc="-1" strike="noStrike">
                <a:solidFill>
                  <a:srgbClr val="ffffff"/>
                </a:solidFill>
                <a:latin typeface="Calibri"/>
              </a:rPr>
              <a:t>Traitement inégal et sensationnaliste des différentes vagues de migration au Québec</a:t>
            </a:r>
            <a:endParaRPr b="0" lang="fr-CA" sz="1800" spc="-1" strike="noStrike">
              <a:latin typeface="Arial"/>
            </a:endParaRPr>
          </a:p>
          <a:p>
            <a:pPr marL="285840" indent="-285480">
              <a:lnSpc>
                <a:spcPct val="100000"/>
              </a:lnSpc>
              <a:spcAft>
                <a:spcPts val="601"/>
              </a:spcAft>
              <a:buClr>
                <a:srgbClr val="ffffff"/>
              </a:buClr>
              <a:buFont typeface="Wingdings" charset="2"/>
              <a:buChar char=""/>
            </a:pPr>
            <a:r>
              <a:rPr b="0" lang="fr-CA" sz="1800" spc="-1" strike="noStrike">
                <a:solidFill>
                  <a:srgbClr val="ffffff"/>
                </a:solidFill>
                <a:latin typeface="Calibri"/>
              </a:rPr>
              <a:t>Commentaires racistes sur les médias sociaux: le faux dilemme «  Aînés vs réfugiés  »</a:t>
            </a:r>
            <a:endParaRPr b="0" lang="fr-CA" sz="1800" spc="-1" strike="noStrike">
              <a:latin typeface="Arial"/>
            </a:endParaRPr>
          </a:p>
          <a:p>
            <a:pPr marL="285840" indent="-285480">
              <a:lnSpc>
                <a:spcPct val="100000"/>
              </a:lnSpc>
              <a:spcAft>
                <a:spcPts val="601"/>
              </a:spcAft>
              <a:buClr>
                <a:srgbClr val="ffffff"/>
              </a:buClr>
              <a:buFont typeface="Wingdings" charset="2"/>
              <a:buChar char=""/>
            </a:pPr>
            <a:r>
              <a:rPr b="0" lang="fr-CA" sz="1800" spc="-1" strike="noStrike">
                <a:solidFill>
                  <a:srgbClr val="ffffff"/>
                </a:solidFill>
                <a:latin typeface="Calibri"/>
              </a:rPr>
              <a:t>En 2008, il y a plus de demandeurs d’asile mexicains et les médias n’en ont pas parlé</a:t>
            </a:r>
            <a:endParaRPr b="0" lang="fr-CA" sz="1800" spc="-1" strike="noStrike">
              <a:latin typeface="Arial"/>
            </a:endParaRPr>
          </a:p>
          <a:p>
            <a:pPr marL="285840" indent="-285480">
              <a:lnSpc>
                <a:spcPct val="100000"/>
              </a:lnSpc>
              <a:spcAft>
                <a:spcPts val="601"/>
              </a:spcAft>
              <a:buClr>
                <a:srgbClr val="ffffff"/>
              </a:buClr>
              <a:buFont typeface="Wingdings" charset="2"/>
              <a:buChar char=""/>
            </a:pPr>
            <a:r>
              <a:rPr b="0" lang="fr-CA" sz="1800" spc="-1" strike="noStrike">
                <a:solidFill>
                  <a:srgbClr val="ffffff"/>
                </a:solidFill>
                <a:latin typeface="Calibri"/>
              </a:rPr>
              <a:t>Les chroniqueurs de radio poubelle disent que les demandeurs d’asile sont un fardeau</a:t>
            </a:r>
            <a:endParaRPr b="0" lang="fr-CA" sz="1800" spc="-1" strike="noStrike">
              <a:latin typeface="Arial"/>
            </a:endParaRPr>
          </a:p>
          <a:p>
            <a:pPr marL="285840" indent="-285480">
              <a:lnSpc>
                <a:spcPct val="100000"/>
              </a:lnSpc>
              <a:spcAft>
                <a:spcPts val="601"/>
              </a:spcAft>
              <a:buClr>
                <a:srgbClr val="ffffff"/>
              </a:buClr>
              <a:buFont typeface="Wingdings" charset="2"/>
              <a:buChar char=""/>
            </a:pPr>
            <a:r>
              <a:rPr b="0" lang="fr-CA" sz="1800" spc="-1" strike="noStrike">
                <a:solidFill>
                  <a:srgbClr val="ffffff"/>
                </a:solidFill>
                <a:latin typeface="Calibri"/>
              </a:rPr>
              <a:t>Les organismes communautaires venant en aide aux réfugiés sont sous-financés.</a:t>
            </a:r>
            <a:endParaRPr b="0" lang="fr-CA"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252360" y="1810440"/>
            <a:ext cx="8819640" cy="12236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fr-CA" sz="4400" spc="-1" strike="noStrike">
                <a:solidFill>
                  <a:srgbClr val="ffffff"/>
                </a:solidFill>
                <a:latin typeface="Calibri"/>
              </a:rPr>
              <a:t>Racisme systémique</a:t>
            </a:r>
            <a:endParaRPr b="0" lang="fr-CA" sz="4400" spc="-1" strike="noStrike">
              <a:latin typeface="Arial"/>
            </a:endParaRPr>
          </a:p>
          <a:p>
            <a:pPr>
              <a:lnSpc>
                <a:spcPct val="100000"/>
              </a:lnSpc>
            </a:pPr>
            <a:r>
              <a:rPr b="1" lang="fr-CA" sz="3200" spc="-1" strike="noStrike">
                <a:solidFill>
                  <a:srgbClr val="ffffff"/>
                </a:solidFill>
                <a:latin typeface="Calibri"/>
              </a:rPr>
              <a:t>4. </a:t>
            </a:r>
            <a:r>
              <a:rPr b="0" lang="fr-CA" sz="3200" spc="-1" strike="noStrike">
                <a:solidFill>
                  <a:srgbClr val="ffffff"/>
                </a:solidFill>
                <a:latin typeface="Calibri"/>
              </a:rPr>
              <a:t>Envisager les pistes de solutions</a:t>
            </a:r>
            <a:endParaRPr b="0" lang="fr-CA" sz="3200" spc="-1" strike="noStrike">
              <a:latin typeface="Arial"/>
            </a:endParaRPr>
          </a:p>
          <a:p>
            <a:pPr>
              <a:lnSpc>
                <a:spcPct val="100000"/>
              </a:lnSpc>
            </a:pPr>
            <a:endParaRPr b="0" lang="fr-CA"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360000" y="203040"/>
            <a:ext cx="8424000" cy="1142640"/>
          </a:xfrm>
          <a:prstGeom prst="rect">
            <a:avLst/>
          </a:prstGeom>
          <a:noFill/>
          <a:ln>
            <a:noFill/>
          </a:ln>
        </p:spPr>
        <p:txBody>
          <a:bodyPr>
            <a:normAutofit/>
          </a:bodyPr>
          <a:p>
            <a:pPr algn="ctr">
              <a:lnSpc>
                <a:spcPct val="100000"/>
              </a:lnSpc>
            </a:pPr>
            <a:r>
              <a:rPr b="1" lang="en-US" sz="2800" spc="-1" strike="noStrike">
                <a:solidFill>
                  <a:srgbClr val="ffffff"/>
                </a:solidFill>
                <a:latin typeface="Calibri"/>
              </a:rPr>
              <a:t>Connaître l’histoire et faire les liens avec l’actualité</a:t>
            </a:r>
            <a:endParaRPr b="0" lang="en-US" sz="2800" spc="-1" strike="noStrike">
              <a:solidFill>
                <a:srgbClr val="000000"/>
              </a:solidFill>
              <a:latin typeface="Calibri"/>
            </a:endParaRPr>
          </a:p>
        </p:txBody>
      </p:sp>
      <p:pic>
        <p:nvPicPr>
          <p:cNvPr id="183" name="Picture 3" descr=""/>
          <p:cNvPicPr/>
          <p:nvPr/>
        </p:nvPicPr>
        <p:blipFill>
          <a:blip r:embed="rId1"/>
          <a:stretch/>
        </p:blipFill>
        <p:spPr>
          <a:xfrm>
            <a:off x="6342120" y="770760"/>
            <a:ext cx="2801520" cy="3459960"/>
          </a:xfrm>
          <a:prstGeom prst="rect">
            <a:avLst/>
          </a:prstGeom>
          <a:ln>
            <a:noFill/>
          </a:ln>
        </p:spPr>
      </p:pic>
      <p:pic>
        <p:nvPicPr>
          <p:cNvPr id="184" name="Picture 4" descr=""/>
          <p:cNvPicPr/>
          <p:nvPr/>
        </p:nvPicPr>
        <p:blipFill>
          <a:blip r:embed="rId2"/>
          <a:stretch/>
        </p:blipFill>
        <p:spPr>
          <a:xfrm>
            <a:off x="666000" y="886320"/>
            <a:ext cx="5118840" cy="2869560"/>
          </a:xfrm>
          <a:prstGeom prst="rect">
            <a:avLst/>
          </a:prstGeom>
          <a:ln>
            <a:noFill/>
          </a:ln>
        </p:spPr>
      </p:pic>
      <p:pic>
        <p:nvPicPr>
          <p:cNvPr id="185" name="Picture 5" descr=""/>
          <p:cNvPicPr/>
          <p:nvPr/>
        </p:nvPicPr>
        <p:blipFill>
          <a:blip r:embed="rId3"/>
          <a:stretch/>
        </p:blipFill>
        <p:spPr>
          <a:xfrm>
            <a:off x="244440" y="3881160"/>
            <a:ext cx="1904760" cy="2761920"/>
          </a:xfrm>
          <a:prstGeom prst="rect">
            <a:avLst/>
          </a:prstGeom>
          <a:ln>
            <a:noFill/>
          </a:ln>
        </p:spPr>
      </p:pic>
      <p:pic>
        <p:nvPicPr>
          <p:cNvPr id="186" name="Picture 7" descr=""/>
          <p:cNvPicPr/>
          <p:nvPr/>
        </p:nvPicPr>
        <p:blipFill>
          <a:blip r:embed="rId4"/>
          <a:stretch/>
        </p:blipFill>
        <p:spPr>
          <a:xfrm>
            <a:off x="2588400" y="4231080"/>
            <a:ext cx="4669920" cy="262656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360000" y="274680"/>
            <a:ext cx="8424000" cy="1142640"/>
          </a:xfrm>
          <a:prstGeom prst="rect">
            <a:avLst/>
          </a:prstGeom>
          <a:noFill/>
          <a:ln>
            <a:noFill/>
          </a:ln>
        </p:spPr>
        <p:txBody>
          <a:bodyPr>
            <a:normAutofit/>
          </a:bodyPr>
          <a:p>
            <a:pPr algn="ctr">
              <a:lnSpc>
                <a:spcPct val="100000"/>
              </a:lnSpc>
            </a:pPr>
            <a:r>
              <a:rPr b="1" lang="en-US" sz="3200" spc="-1" strike="noStrike">
                <a:solidFill>
                  <a:srgbClr val="ffffff"/>
                </a:solidFill>
                <a:latin typeface="Calibri"/>
              </a:rPr>
              <a:t>Politiques d’inclusion dans la fonction publique</a:t>
            </a:r>
            <a:endParaRPr b="0" lang="en-US" sz="3200" spc="-1" strike="noStrike">
              <a:solidFill>
                <a:srgbClr val="000000"/>
              </a:solidFill>
              <a:latin typeface="Calibri"/>
            </a:endParaRPr>
          </a:p>
        </p:txBody>
      </p:sp>
      <p:pic>
        <p:nvPicPr>
          <p:cNvPr id="188" name="Picture 3" descr=""/>
          <p:cNvPicPr/>
          <p:nvPr/>
        </p:nvPicPr>
        <p:blipFill>
          <a:blip r:embed="rId1"/>
          <a:stretch/>
        </p:blipFill>
        <p:spPr>
          <a:xfrm>
            <a:off x="266040" y="1166400"/>
            <a:ext cx="4467600" cy="4597560"/>
          </a:xfrm>
          <a:prstGeom prst="rect">
            <a:avLst/>
          </a:prstGeom>
          <a:ln>
            <a:noFill/>
          </a:ln>
        </p:spPr>
      </p:pic>
      <p:pic>
        <p:nvPicPr>
          <p:cNvPr id="189" name="Picture 5" descr=""/>
          <p:cNvPicPr/>
          <p:nvPr/>
        </p:nvPicPr>
        <p:blipFill>
          <a:blip r:embed="rId2"/>
          <a:stretch/>
        </p:blipFill>
        <p:spPr>
          <a:xfrm>
            <a:off x="5004360" y="1166400"/>
            <a:ext cx="3905280" cy="4597560"/>
          </a:xfrm>
          <a:prstGeom prst="rect">
            <a:avLst/>
          </a:prstGeom>
          <a:ln>
            <a:noFill/>
          </a:ln>
        </p:spPr>
      </p:pic>
      <p:sp>
        <p:nvSpPr>
          <p:cNvPr id="190" name="CustomShape 2"/>
          <p:cNvSpPr/>
          <p:nvPr/>
        </p:nvSpPr>
        <p:spPr>
          <a:xfrm>
            <a:off x="427680" y="6051240"/>
            <a:ext cx="855468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600" spc="-1" strike="noStrike">
                <a:solidFill>
                  <a:srgbClr val="ffffff"/>
                </a:solidFill>
                <a:latin typeface="Calibri"/>
              </a:rPr>
              <a:t>Bertrand Schepper, Politiques d’inclusion dans la fonction publique : État de la situation</a:t>
            </a:r>
            <a:br/>
            <a:r>
              <a:rPr b="0" lang="fr-CA" sz="1600" spc="-1" strike="noStrike" u="sng">
                <a:solidFill>
                  <a:srgbClr val="0000ff"/>
                </a:solidFill>
                <a:uFillTx/>
                <a:latin typeface="Calibri"/>
                <a:hlinkClick r:id="rId3"/>
              </a:rPr>
              <a:t>https://cdn.iris-recherche.qc.ca/uploads/publication/file/2018-fonction-publique-WEB.pdf</a:t>
            </a:r>
            <a:endParaRPr b="0" lang="fr-CA" sz="16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0" y="80640"/>
            <a:ext cx="914364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CA" sz="1800" spc="-1" strike="noStrike">
                <a:solidFill>
                  <a:srgbClr val="ffffff"/>
                </a:solidFill>
                <a:latin typeface="Calibri"/>
              </a:rPr>
              <a:t>Racisme systémique à l’école: Documenter les suspensions et expulsions disproportionnées</a:t>
            </a:r>
            <a:endParaRPr b="0" lang="fr-CA" sz="1800" spc="-1" strike="noStrike">
              <a:latin typeface="Arial"/>
            </a:endParaRPr>
          </a:p>
        </p:txBody>
      </p:sp>
      <p:pic>
        <p:nvPicPr>
          <p:cNvPr id="192" name="Picture 1" descr=""/>
          <p:cNvPicPr/>
          <p:nvPr/>
        </p:nvPicPr>
        <p:blipFill>
          <a:blip r:embed="rId1"/>
          <a:stretch/>
        </p:blipFill>
        <p:spPr>
          <a:xfrm>
            <a:off x="2017440" y="606240"/>
            <a:ext cx="6552360" cy="5846040"/>
          </a:xfrm>
          <a:prstGeom prst="rect">
            <a:avLst/>
          </a:prstGeom>
          <a:ln>
            <a:noFill/>
          </a:ln>
        </p:spPr>
      </p:pic>
      <p:sp>
        <p:nvSpPr>
          <p:cNvPr id="193" name="CustomShape 2"/>
          <p:cNvSpPr/>
          <p:nvPr/>
        </p:nvSpPr>
        <p:spPr>
          <a:xfrm>
            <a:off x="0" y="1362600"/>
            <a:ext cx="1927080" cy="1793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600" spc="-1" strike="noStrike" u="sng">
                <a:solidFill>
                  <a:srgbClr val="ffffff"/>
                </a:solidFill>
                <a:uFillTx/>
                <a:latin typeface="Calibri"/>
              </a:rPr>
              <a:t>Étude sur 5 ans CSDT</a:t>
            </a:r>
            <a:endParaRPr b="0" lang="fr-CA" sz="1600" spc="-1" strike="noStrike">
              <a:latin typeface="Arial"/>
            </a:endParaRPr>
          </a:p>
          <a:p>
            <a:pPr>
              <a:lnSpc>
                <a:spcPct val="100000"/>
              </a:lnSpc>
            </a:pPr>
            <a:endParaRPr b="0" lang="fr-CA" sz="1600" spc="-1" strike="noStrike">
              <a:latin typeface="Arial"/>
            </a:endParaRPr>
          </a:p>
          <a:p>
            <a:pPr>
              <a:lnSpc>
                <a:spcPct val="100000"/>
              </a:lnSpc>
            </a:pPr>
            <a:r>
              <a:rPr b="0" lang="fr-CA" sz="1600" spc="-1" strike="noStrike">
                <a:solidFill>
                  <a:srgbClr val="ffffff"/>
                </a:solidFill>
                <a:latin typeface="Calibri"/>
              </a:rPr>
              <a:t>Comparaison des renvois selon que les étudiants soient noirs  ou blancs:</a:t>
            </a:r>
            <a:endParaRPr b="0" lang="fr-CA" sz="1600" spc="-1" strike="noStrike">
              <a:latin typeface="Arial"/>
            </a:endParaRPr>
          </a:p>
          <a:p>
            <a:pPr>
              <a:lnSpc>
                <a:spcPct val="100000"/>
              </a:lnSpc>
            </a:pPr>
            <a:r>
              <a:rPr b="0" lang="fr-CA" sz="1600" spc="-1" strike="noStrike">
                <a:solidFill>
                  <a:srgbClr val="ffffff"/>
                </a:solidFill>
                <a:latin typeface="Calibri"/>
              </a:rPr>
              <a:t>48%  vs 10%</a:t>
            </a:r>
            <a:endParaRPr b="0" lang="fr-CA" sz="16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484200" y="80640"/>
            <a:ext cx="8560800" cy="395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CA" sz="2000" spc="-1" strike="noStrike">
                <a:solidFill>
                  <a:srgbClr val="ffffff"/>
                </a:solidFill>
                <a:latin typeface="Calibri"/>
              </a:rPr>
              <a:t>Racisme systémique à l’école: Chantier de réflexion et pistes de solutions</a:t>
            </a:r>
            <a:endParaRPr b="0" lang="fr-CA" sz="2000" spc="-1" strike="noStrike">
              <a:latin typeface="Arial"/>
            </a:endParaRPr>
          </a:p>
        </p:txBody>
      </p:sp>
      <p:sp>
        <p:nvSpPr>
          <p:cNvPr id="195" name="CustomShape 2"/>
          <p:cNvSpPr/>
          <p:nvPr/>
        </p:nvSpPr>
        <p:spPr>
          <a:xfrm>
            <a:off x="0" y="1362600"/>
            <a:ext cx="2277720" cy="349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600" spc="-1" strike="noStrike" u="sng">
                <a:solidFill>
                  <a:srgbClr val="ffffff"/>
                </a:solidFill>
                <a:uFillTx/>
                <a:latin typeface="Calibri"/>
              </a:rPr>
              <a:t>Étude CSMB et INM</a:t>
            </a:r>
            <a:endParaRPr b="0" lang="fr-CA" sz="1600" spc="-1" strike="noStrike">
              <a:latin typeface="Arial"/>
            </a:endParaRPr>
          </a:p>
          <a:p>
            <a:pPr>
              <a:lnSpc>
                <a:spcPct val="100000"/>
              </a:lnSpc>
            </a:pPr>
            <a:endParaRPr b="0" lang="fr-CA" sz="1600" spc="-1" strike="noStrike">
              <a:latin typeface="Arial"/>
            </a:endParaRPr>
          </a:p>
          <a:p>
            <a:pPr>
              <a:lnSpc>
                <a:spcPct val="100000"/>
              </a:lnSpc>
            </a:pPr>
            <a:r>
              <a:rPr b="0" lang="fr-CA" sz="1600" spc="-1" strike="noStrike">
                <a:solidFill>
                  <a:srgbClr val="ffffff"/>
                </a:solidFill>
                <a:latin typeface="Calibri"/>
              </a:rPr>
              <a:t>Une dizaine de propositions dans le plan stratégique  tel que:</a:t>
            </a:r>
            <a:endParaRPr b="0" lang="fr-CA" sz="1600" spc="-1" strike="noStrike">
              <a:latin typeface="Arial"/>
            </a:endParaRPr>
          </a:p>
          <a:p>
            <a:pPr>
              <a:lnSpc>
                <a:spcPct val="100000"/>
              </a:lnSpc>
            </a:pPr>
            <a:endParaRPr b="0" lang="fr-CA" sz="1600" spc="-1" strike="noStrike">
              <a:latin typeface="Arial"/>
            </a:endParaRPr>
          </a:p>
          <a:p>
            <a:pPr marL="285840" indent="-285480">
              <a:lnSpc>
                <a:spcPct val="100000"/>
              </a:lnSpc>
              <a:buClr>
                <a:srgbClr val="ffffff"/>
              </a:buClr>
              <a:buFont typeface="Arial"/>
              <a:buChar char="•"/>
            </a:pPr>
            <a:r>
              <a:rPr b="0" lang="fr-CA" sz="1400" spc="-1" strike="noStrike">
                <a:solidFill>
                  <a:srgbClr val="ffffff"/>
                </a:solidFill>
                <a:latin typeface="Calibri"/>
              </a:rPr>
              <a:t>Comité du “Nous”</a:t>
            </a:r>
            <a:endParaRPr b="0" lang="fr-CA" sz="1400" spc="-1" strike="noStrike">
              <a:latin typeface="Arial"/>
            </a:endParaRPr>
          </a:p>
          <a:p>
            <a:pPr marL="285840" indent="-285480">
              <a:lnSpc>
                <a:spcPct val="100000"/>
              </a:lnSpc>
              <a:buClr>
                <a:srgbClr val="ffffff"/>
              </a:buClr>
              <a:buFont typeface="Arial"/>
              <a:buChar char="•"/>
            </a:pPr>
            <a:r>
              <a:rPr b="0" lang="fr-CA" sz="1400" spc="-1" strike="noStrike">
                <a:solidFill>
                  <a:srgbClr val="ffffff"/>
                </a:solidFill>
                <a:latin typeface="Calibri"/>
              </a:rPr>
              <a:t>Agents de liaison</a:t>
            </a:r>
            <a:endParaRPr b="0" lang="fr-CA" sz="1400" spc="-1" strike="noStrike">
              <a:latin typeface="Arial"/>
            </a:endParaRPr>
          </a:p>
          <a:p>
            <a:pPr marL="285840" indent="-285480">
              <a:lnSpc>
                <a:spcPct val="100000"/>
              </a:lnSpc>
              <a:buClr>
                <a:srgbClr val="ffffff"/>
              </a:buClr>
              <a:buFont typeface="Arial"/>
              <a:buChar char="•"/>
            </a:pPr>
            <a:r>
              <a:rPr b="0" lang="fr-CA" sz="1400" spc="-1" strike="noStrike">
                <a:solidFill>
                  <a:srgbClr val="ffffff"/>
                </a:solidFill>
                <a:latin typeface="Calibri"/>
              </a:rPr>
              <a:t>Francisation pour les parents</a:t>
            </a:r>
            <a:endParaRPr b="0" lang="fr-CA" sz="1400" spc="-1" strike="noStrike">
              <a:latin typeface="Arial"/>
            </a:endParaRPr>
          </a:p>
          <a:p>
            <a:pPr marL="285840" indent="-285480">
              <a:lnSpc>
                <a:spcPct val="100000"/>
              </a:lnSpc>
              <a:buClr>
                <a:srgbClr val="ffffff"/>
              </a:buClr>
              <a:buFont typeface="Arial"/>
              <a:buChar char="•"/>
            </a:pPr>
            <a:r>
              <a:rPr b="0" lang="fr-CA" sz="1400" spc="-1" strike="noStrike">
                <a:solidFill>
                  <a:srgbClr val="ffffff"/>
                </a:solidFill>
                <a:latin typeface="Calibri"/>
              </a:rPr>
              <a:t>Sensibilisation des enseignants à la diversité culturelle</a:t>
            </a:r>
            <a:endParaRPr b="0" lang="fr-CA" sz="1400" spc="-1" strike="noStrike">
              <a:latin typeface="Arial"/>
            </a:endParaRPr>
          </a:p>
          <a:p>
            <a:pPr>
              <a:lnSpc>
                <a:spcPct val="100000"/>
              </a:lnSpc>
            </a:pPr>
            <a:endParaRPr b="0" lang="fr-CA" sz="1400" spc="-1" strike="noStrike">
              <a:latin typeface="Arial"/>
            </a:endParaRPr>
          </a:p>
          <a:p>
            <a:pPr>
              <a:lnSpc>
                <a:spcPct val="100000"/>
              </a:lnSpc>
            </a:pPr>
            <a:endParaRPr b="0" lang="fr-CA" sz="1400" spc="-1" strike="noStrike">
              <a:latin typeface="Arial"/>
            </a:endParaRPr>
          </a:p>
        </p:txBody>
      </p:sp>
      <p:pic>
        <p:nvPicPr>
          <p:cNvPr id="196" name="Picture 2" descr=""/>
          <p:cNvPicPr/>
          <p:nvPr/>
        </p:nvPicPr>
        <p:blipFill>
          <a:blip r:embed="rId1"/>
          <a:stretch/>
        </p:blipFill>
        <p:spPr>
          <a:xfrm>
            <a:off x="2278080" y="613080"/>
            <a:ext cx="6354360" cy="598212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0" y="274680"/>
            <a:ext cx="9143640" cy="1142640"/>
          </a:xfrm>
          <a:prstGeom prst="rect">
            <a:avLst/>
          </a:prstGeom>
          <a:noFill/>
          <a:ln>
            <a:noFill/>
          </a:ln>
        </p:spPr>
        <p:txBody>
          <a:bodyPr>
            <a:normAutofit fontScale="90000"/>
          </a:bodyPr>
          <a:p>
            <a:pPr algn="ctr">
              <a:lnSpc>
                <a:spcPct val="100000"/>
              </a:lnSpc>
            </a:pPr>
            <a:r>
              <a:rPr b="1" lang="en-US" sz="4400" spc="-1" strike="noStrike">
                <a:solidFill>
                  <a:srgbClr val="ffffff"/>
                </a:solidFill>
                <a:latin typeface="Calibri"/>
              </a:rPr>
              <a:t>Appuyer les organismes de Montréal-Nord</a:t>
            </a:r>
            <a:endParaRPr b="0" lang="en-US" sz="4400" spc="-1" strike="noStrike">
              <a:solidFill>
                <a:srgbClr val="000000"/>
              </a:solidFill>
              <a:latin typeface="Calibri"/>
            </a:endParaRPr>
          </a:p>
        </p:txBody>
      </p:sp>
      <p:sp>
        <p:nvSpPr>
          <p:cNvPr id="198" name="TextShape 2"/>
          <p:cNvSpPr txBox="1"/>
          <p:nvPr/>
        </p:nvSpPr>
        <p:spPr>
          <a:xfrm>
            <a:off x="360000" y="1224720"/>
            <a:ext cx="8424000" cy="5498280"/>
          </a:xfrm>
          <a:prstGeom prst="rect">
            <a:avLst/>
          </a:prstGeom>
          <a:noFill/>
          <a:ln>
            <a:noFill/>
          </a:ln>
        </p:spPr>
        <p:txBody>
          <a:bodyPr>
            <a:normAutofit/>
          </a:bodyPr>
          <a:p>
            <a:pPr>
              <a:lnSpc>
                <a:spcPct val="100000"/>
              </a:lnSpc>
              <a:spcBef>
                <a:spcPts val="320"/>
              </a:spcBef>
            </a:pPr>
            <a:r>
              <a:rPr b="0" lang="en-US" sz="1600" spc="-1" strike="noStrike">
                <a:solidFill>
                  <a:srgbClr val="ffffff"/>
                </a:solidFill>
                <a:latin typeface="Calibri"/>
              </a:rPr>
              <a:t>Il s’agit de la circonscription la plus défavorisée au Canada. Le revenu moyen par personne se situe 22 777 $, soit près 13 000 $ en deçà de la moyenne montréalaise. 15 % de la population active est au chômage et plus d'une personne sur trois n’ont pas de diplôme d’études secondaires, ce qui constitue presque le double du pourcentage des personnes non diplômées sur l'ensemble de la Ville de Montréal. Enfin, près d'une famille sur deux dans la zone est monoparentale (44 %), représentant, encore une fois, le double de la moyenne montréalaise.</a:t>
            </a:r>
            <a:endParaRPr b="0" lang="en-US" sz="1600" spc="-1" strike="noStrike">
              <a:solidFill>
                <a:srgbClr val="ffffff"/>
              </a:solidFill>
              <a:latin typeface="Calibri"/>
            </a:endParaRPr>
          </a:p>
          <a:p>
            <a:pPr>
              <a:lnSpc>
                <a:spcPct val="100000"/>
              </a:lnSpc>
              <a:spcBef>
                <a:spcPts val="320"/>
              </a:spcBef>
            </a:pPr>
            <a:r>
              <a:rPr b="0" lang="en-US" sz="1600" spc="-1" strike="noStrike" u="sng">
                <a:solidFill>
                  <a:srgbClr val="0000ff"/>
                </a:solidFill>
                <a:uFillTx/>
                <a:latin typeface="Calibri"/>
                <a:hlinkClick r:id="rId1"/>
              </a:rPr>
              <a:t>https://</a:t>
            </a:r>
            <a:r>
              <a:rPr b="0" lang="en-US" sz="1600" spc="-1" strike="noStrike" u="sng">
                <a:solidFill>
                  <a:srgbClr val="0000ff"/>
                </a:solidFill>
                <a:uFillTx/>
                <a:latin typeface="Calibri"/>
                <a:hlinkClick r:id="rId2"/>
              </a:rPr>
              <a:t>crises.uqam.ca/upload/files/publications/etude-de-cas-entreprise/CRISES_ES1503diminu%C3%A9.pdf</a:t>
            </a:r>
            <a:endParaRPr b="0" lang="en-US" sz="1600" spc="-1" strike="noStrike">
              <a:solidFill>
                <a:srgbClr val="ffffff"/>
              </a:solidFill>
              <a:latin typeface="Calibri"/>
            </a:endParaRPr>
          </a:p>
          <a:p>
            <a:pPr>
              <a:lnSpc>
                <a:spcPct val="100000"/>
              </a:lnSpc>
              <a:spcBef>
                <a:spcPts val="320"/>
              </a:spcBef>
            </a:pPr>
            <a:endParaRPr b="0" lang="en-US" sz="1600" spc="-1" strike="noStrike">
              <a:solidFill>
                <a:srgbClr val="ffffff"/>
              </a:solidFill>
              <a:latin typeface="Calibri"/>
            </a:endParaRPr>
          </a:p>
          <a:p>
            <a:pPr>
              <a:lnSpc>
                <a:spcPct val="100000"/>
              </a:lnSpc>
              <a:spcBef>
                <a:spcPts val="320"/>
              </a:spcBef>
            </a:pPr>
            <a:r>
              <a:rPr b="0" lang="en-US" sz="1600" spc="-1" strike="noStrike">
                <a:solidFill>
                  <a:srgbClr val="ffffff"/>
                </a:solidFill>
                <a:latin typeface="Calibri"/>
              </a:rPr>
              <a:t>«La force d’un événement comme Hoodstock est justement de venir prendre le contre-pied d’un tel aveuglement. En insistant sur le caractère </a:t>
            </a:r>
            <a:r>
              <a:rPr b="0" i="1" lang="en-US" sz="1600" spc="-1" strike="noStrike">
                <a:solidFill>
                  <a:srgbClr val="ffffff"/>
                </a:solidFill>
                <a:latin typeface="Calibri"/>
              </a:rPr>
              <a:t>systémique</a:t>
            </a:r>
            <a:r>
              <a:rPr b="0" lang="en-US" sz="1600" spc="-1" strike="noStrike">
                <a:solidFill>
                  <a:srgbClr val="ffffff"/>
                </a:solidFill>
                <a:latin typeface="Calibri"/>
              </a:rPr>
              <a:t> du racisme, on vient souligner qu’il relève d’une organisation sociale et non de la nature ou d’une simple faute de jugement. Ce faisant, on se donne déjà une prise considérable pour agir. En affirmant que les processus qui divisent le monde social en groupes différenciés et hiérarchisés sur les plans ethnique ou racial sont le produit de l’histoire humaine, on rend problématique ce qui passe pour normal. Du même coup, on rend pensable la transformation ou même la suppression de ces divisions par l’histoire humaine. »</a:t>
            </a:r>
            <a:br/>
            <a:r>
              <a:rPr b="0" lang="en-US" sz="1600" spc="-1" strike="noStrike" u="sng">
                <a:solidFill>
                  <a:srgbClr val="0000ff"/>
                </a:solidFill>
                <a:uFillTx/>
                <a:latin typeface="Calibri"/>
                <a:hlinkClick r:id="rId3"/>
              </a:rPr>
              <a:t>https://</a:t>
            </a:r>
            <a:r>
              <a:rPr b="0" lang="en-US" sz="1600" spc="-1" strike="noStrike" u="sng">
                <a:solidFill>
                  <a:srgbClr val="0000ff"/>
                </a:solidFill>
                <a:uFillTx/>
                <a:latin typeface="Calibri"/>
                <a:hlinkClick r:id="rId4"/>
              </a:rPr>
              <a:t>ricochet.media/fr/1320/le-racisme-et-la-gauche-qui-se-tient-loin-de-montreal-nord</a:t>
            </a:r>
            <a:endParaRPr b="0" lang="en-US" sz="1600" spc="-1" strike="noStrike">
              <a:solidFill>
                <a:srgbClr val="ffffff"/>
              </a:solidFill>
              <a:latin typeface="Calibri"/>
            </a:endParaRPr>
          </a:p>
          <a:p>
            <a:pPr>
              <a:lnSpc>
                <a:spcPct val="100000"/>
              </a:lnSpc>
              <a:spcBef>
                <a:spcPts val="320"/>
              </a:spcBef>
            </a:pPr>
            <a:endParaRPr b="0" lang="en-US" sz="1600" spc="-1" strike="noStrike">
              <a:solidFill>
                <a:srgbClr val="ffffff"/>
              </a:solidFill>
              <a:latin typeface="Calibri"/>
            </a:endParaRPr>
          </a:p>
          <a:p>
            <a:pPr>
              <a:lnSpc>
                <a:spcPct val="100000"/>
              </a:lnSpc>
              <a:spcBef>
                <a:spcPts val="320"/>
              </a:spcBef>
            </a:pPr>
            <a:r>
              <a:rPr b="0" lang="en-US" sz="1600" spc="-1" strike="noStrike">
                <a:solidFill>
                  <a:srgbClr val="ffffff"/>
                </a:solidFill>
                <a:latin typeface="Calibri"/>
              </a:rPr>
              <a:t>« La créativité dans la lutte contre l’exclusion sociale est au cœur du travail de Parole d’excluEs à Montréal-Nord, qui fait émerger de nouveaux modèles de solidarité. »</a:t>
            </a:r>
            <a:br/>
            <a:r>
              <a:rPr b="0" lang="en-US" sz="1600" spc="-1" strike="noStrike" u="sng">
                <a:solidFill>
                  <a:srgbClr val="0000ff"/>
                </a:solidFill>
                <a:uFillTx/>
                <a:latin typeface="Calibri"/>
                <a:hlinkClick r:id="rId5"/>
              </a:rPr>
              <a:t>https://cjf.qc.ca/revue-relations/publication/article/parole-dexclues-creer-de-linclusion-sociale/</a:t>
            </a:r>
            <a:endParaRPr b="0" lang="en-US" sz="16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Picture 3" descr=""/>
          <p:cNvPicPr/>
          <p:nvPr/>
        </p:nvPicPr>
        <p:blipFill>
          <a:blip r:embed="rId1"/>
          <a:stretch/>
        </p:blipFill>
        <p:spPr>
          <a:xfrm>
            <a:off x="83880" y="1861920"/>
            <a:ext cx="5294880" cy="4708800"/>
          </a:xfrm>
          <a:prstGeom prst="rect">
            <a:avLst/>
          </a:prstGeom>
          <a:ln>
            <a:noFill/>
          </a:ln>
        </p:spPr>
      </p:pic>
      <p:sp>
        <p:nvSpPr>
          <p:cNvPr id="98" name="CustomShape 1"/>
          <p:cNvSpPr/>
          <p:nvPr/>
        </p:nvSpPr>
        <p:spPr>
          <a:xfrm>
            <a:off x="5952600" y="57960"/>
            <a:ext cx="3155040" cy="641772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fr-CA" sz="1800" spc="-1" strike="noStrike">
              <a:latin typeface="Arial"/>
            </a:endParaRPr>
          </a:p>
          <a:p>
            <a:pPr algn="just">
              <a:lnSpc>
                <a:spcPct val="100000"/>
              </a:lnSpc>
            </a:pPr>
            <a:r>
              <a:rPr b="0" i="1" lang="fr-CA" sz="1200" spc="-1" strike="noStrike">
                <a:solidFill>
                  <a:srgbClr val="ffffff"/>
                </a:solidFill>
                <a:latin typeface="Calibri"/>
              </a:rPr>
              <a:t>What has been referred to as the “Windrush scandal” emerged between late 2017 and mid-2018. A succession of reports appeared in national media about people forced into crisis because the government didn’t accept their legal right to live in the UK. They were from a group of British people who held what became CUKC (citizens of the UK and Colonies) citizenship, and their children, who came to the UK between 1948 and 1973, mostly from Caribbean countries. This group came to be known collectively as the Windrush generation, after the ship HMT Empire Windrush.</a:t>
            </a:r>
            <a:endParaRPr b="0" lang="fr-CA" sz="1200" spc="-1" strike="noStrike">
              <a:latin typeface="Arial"/>
            </a:endParaRPr>
          </a:p>
          <a:p>
            <a:pPr algn="just">
              <a:lnSpc>
                <a:spcPct val="100000"/>
              </a:lnSpc>
            </a:pPr>
            <a:endParaRPr b="0" lang="fr-CA" sz="1200" spc="-1" strike="noStrike">
              <a:latin typeface="Arial"/>
            </a:endParaRPr>
          </a:p>
          <a:p>
            <a:pPr algn="just">
              <a:lnSpc>
                <a:spcPct val="100000"/>
              </a:lnSpc>
            </a:pPr>
            <a:r>
              <a:rPr b="0" i="1" lang="fr-CA" sz="1200" spc="-1" strike="noStrike">
                <a:solidFill>
                  <a:srgbClr val="ffffff"/>
                </a:solidFill>
                <a:latin typeface="Calibri"/>
              </a:rPr>
              <a:t>The scandal has affected hundreds, and possibly thousands, of people, directly or indirectly, turning lives upside down and doing sometimes irreparable damage. They were essentially denied</a:t>
            </a:r>
            <a:endParaRPr b="0" lang="fr-CA" sz="1200" spc="-1" strike="noStrike">
              <a:latin typeface="Arial"/>
            </a:endParaRPr>
          </a:p>
          <a:p>
            <a:pPr algn="just">
              <a:lnSpc>
                <a:spcPct val="100000"/>
              </a:lnSpc>
            </a:pPr>
            <a:r>
              <a:rPr b="0" i="1" lang="fr-CA" sz="1200" spc="-1" strike="noStrike">
                <a:solidFill>
                  <a:srgbClr val="ffffff"/>
                </a:solidFill>
                <a:latin typeface="Calibri"/>
              </a:rPr>
              <a:t>their rights: the right to live and work in the UK, to receive healthcare, to have a pension, claim</a:t>
            </a:r>
            <a:endParaRPr b="0" lang="fr-CA" sz="1200" spc="-1" strike="noStrike">
              <a:latin typeface="Arial"/>
            </a:endParaRPr>
          </a:p>
          <a:p>
            <a:pPr algn="just">
              <a:lnSpc>
                <a:spcPct val="100000"/>
              </a:lnSpc>
            </a:pPr>
            <a:r>
              <a:rPr b="0" i="1" lang="fr-CA" sz="1200" spc="-1" strike="noStrike">
                <a:solidFill>
                  <a:srgbClr val="ffffff"/>
                </a:solidFill>
                <a:latin typeface="Calibri"/>
              </a:rPr>
              <a:t>state benefts and to re-enter the UK. At its most extreme, they were deprived of their liberty and</a:t>
            </a:r>
            <a:endParaRPr b="0" lang="fr-CA" sz="1200" spc="-1" strike="noStrike">
              <a:latin typeface="Arial"/>
            </a:endParaRPr>
          </a:p>
          <a:p>
            <a:pPr algn="just">
              <a:lnSpc>
                <a:spcPct val="100000"/>
              </a:lnSpc>
            </a:pPr>
            <a:r>
              <a:rPr b="0" i="1" lang="fr-CA" sz="1200" spc="-1" strike="noStrike">
                <a:solidFill>
                  <a:srgbClr val="ffffff"/>
                </a:solidFill>
                <a:latin typeface="Calibri"/>
              </a:rPr>
              <a:t>ability to live in the UK, splitting families. </a:t>
            </a:r>
            <a:endParaRPr b="0" lang="fr-CA" sz="1200" spc="-1" strike="noStrike">
              <a:latin typeface="Arial"/>
            </a:endParaRPr>
          </a:p>
          <a:p>
            <a:pPr algn="just">
              <a:lnSpc>
                <a:spcPct val="100000"/>
              </a:lnSpc>
            </a:pPr>
            <a:endParaRPr b="0" lang="fr-CA" sz="1200" spc="-1" strike="noStrike">
              <a:latin typeface="Arial"/>
            </a:endParaRPr>
          </a:p>
          <a:p>
            <a:pPr algn="just">
              <a:lnSpc>
                <a:spcPct val="100000"/>
              </a:lnSpc>
            </a:pPr>
            <a:r>
              <a:rPr b="0" i="1" lang="fr-CA" sz="1200" spc="-1" strike="noStrike">
                <a:solidFill>
                  <a:srgbClr val="ffffff"/>
                </a:solidFill>
                <a:latin typeface="Calibri"/>
              </a:rPr>
              <a:t>[…] While I am unable to make a defnitive  fnding of institutional racism within the department, I have serious concerns that these failings demonstrate an institutional ignorance and thoughtlessness towards the issue of race and the history of the Windrush generation within the department, which are consistent with some elements of the defnition of institutional racism.</a:t>
            </a:r>
            <a:endParaRPr b="0" lang="fr-CA" sz="1200" spc="-1" strike="noStrike">
              <a:latin typeface="Arial"/>
            </a:endParaRPr>
          </a:p>
        </p:txBody>
      </p:sp>
      <p:sp>
        <p:nvSpPr>
          <p:cNvPr id="99" name="CustomShape 2"/>
          <p:cNvSpPr/>
          <p:nvPr/>
        </p:nvSpPr>
        <p:spPr>
          <a:xfrm>
            <a:off x="9000" y="304920"/>
            <a:ext cx="5369760" cy="13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1600" spc="-1" strike="noStrike">
                <a:solidFill>
                  <a:srgbClr val="ffffff"/>
                </a:solidFill>
                <a:latin typeface="Calibri"/>
              </a:rPr>
              <a:t>19 mars 2020: En Grande-Bretagne un rapport indépendant de 276 pages conclut qu’il y a eu ignorance institutionnelle et actions inconsidérées au sein des Services d’immigration du pays par rapport aux enjeux raciaux et historiques de la « génération Windrush  »</a:t>
            </a:r>
            <a:endParaRPr b="0" lang="fr-CA" sz="16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Picture 5" descr=""/>
          <p:cNvPicPr/>
          <p:nvPr/>
        </p:nvPicPr>
        <p:blipFill>
          <a:blip r:embed="rId1"/>
          <a:stretch/>
        </p:blipFill>
        <p:spPr>
          <a:xfrm>
            <a:off x="5122080" y="36360"/>
            <a:ext cx="3698280" cy="3464280"/>
          </a:xfrm>
          <a:prstGeom prst="rect">
            <a:avLst/>
          </a:prstGeom>
          <a:ln>
            <a:noFill/>
          </a:ln>
        </p:spPr>
      </p:pic>
      <p:pic>
        <p:nvPicPr>
          <p:cNvPr id="200" name="Picture 4" descr=""/>
          <p:cNvPicPr/>
          <p:nvPr/>
        </p:nvPicPr>
        <p:blipFill>
          <a:blip r:embed="rId2"/>
          <a:stretch/>
        </p:blipFill>
        <p:spPr>
          <a:xfrm>
            <a:off x="5069160" y="3429000"/>
            <a:ext cx="3606840" cy="3378960"/>
          </a:xfrm>
          <a:prstGeom prst="rect">
            <a:avLst/>
          </a:prstGeom>
          <a:ln>
            <a:noFill/>
          </a:ln>
        </p:spPr>
      </p:pic>
      <p:pic>
        <p:nvPicPr>
          <p:cNvPr id="201" name="Picture 3" descr=""/>
          <p:cNvPicPr/>
          <p:nvPr/>
        </p:nvPicPr>
        <p:blipFill>
          <a:blip r:embed="rId3"/>
          <a:stretch/>
        </p:blipFill>
        <p:spPr>
          <a:xfrm>
            <a:off x="351360" y="3399120"/>
            <a:ext cx="3644280" cy="3413880"/>
          </a:xfrm>
          <a:prstGeom prst="rect">
            <a:avLst/>
          </a:prstGeom>
          <a:ln>
            <a:noFill/>
          </a:ln>
        </p:spPr>
      </p:pic>
      <p:sp>
        <p:nvSpPr>
          <p:cNvPr id="202" name="CustomShape 1"/>
          <p:cNvSpPr/>
          <p:nvPr/>
        </p:nvSpPr>
        <p:spPr>
          <a:xfrm>
            <a:off x="5122080" y="1771200"/>
            <a:ext cx="215640" cy="219960"/>
          </a:xfrm>
          <a:prstGeom prst="rightArrow">
            <a:avLst>
              <a:gd name="adj1" fmla="val 50000"/>
              <a:gd name="adj2" fmla="val 50000"/>
            </a:avLst>
          </a:prstGeom>
          <a:solidFill>
            <a:schemeClr val="accent2"/>
          </a:solidFill>
          <a:ln>
            <a:round/>
          </a:ln>
        </p:spPr>
        <p:style>
          <a:lnRef idx="2">
            <a:schemeClr val="accent1">
              <a:shade val="50000"/>
            </a:schemeClr>
          </a:lnRef>
          <a:fillRef idx="1">
            <a:schemeClr val="accent1"/>
          </a:fillRef>
          <a:effectRef idx="0">
            <a:schemeClr val="accent1"/>
          </a:effectRef>
          <a:fontRef idx="minor"/>
        </p:style>
      </p:sp>
      <p:pic>
        <p:nvPicPr>
          <p:cNvPr id="203" name="Picture 2" descr=""/>
          <p:cNvPicPr/>
          <p:nvPr/>
        </p:nvPicPr>
        <p:blipFill>
          <a:blip r:embed="rId4"/>
          <a:stretch/>
        </p:blipFill>
        <p:spPr>
          <a:xfrm>
            <a:off x="5047560" y="4365000"/>
            <a:ext cx="244080" cy="280800"/>
          </a:xfrm>
          <a:prstGeom prst="rect">
            <a:avLst/>
          </a:prstGeom>
          <a:ln>
            <a:noFill/>
          </a:ln>
        </p:spPr>
      </p:pic>
      <p:pic>
        <p:nvPicPr>
          <p:cNvPr id="204" name="Picture 3" descr=""/>
          <p:cNvPicPr/>
          <p:nvPr/>
        </p:nvPicPr>
        <p:blipFill>
          <a:blip r:embed="rId5"/>
          <a:stretch/>
        </p:blipFill>
        <p:spPr>
          <a:xfrm>
            <a:off x="295200" y="6165360"/>
            <a:ext cx="244080" cy="280800"/>
          </a:xfrm>
          <a:prstGeom prst="rect">
            <a:avLst/>
          </a:prstGeom>
          <a:ln>
            <a:noFill/>
          </a:ln>
        </p:spPr>
      </p:pic>
      <p:sp>
        <p:nvSpPr>
          <p:cNvPr id="205" name="CustomShape 2"/>
          <p:cNvSpPr/>
          <p:nvPr/>
        </p:nvSpPr>
        <p:spPr>
          <a:xfrm>
            <a:off x="107640" y="116640"/>
            <a:ext cx="4536000" cy="2988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fr-CA" sz="1800" spc="-1" strike="noStrike">
                <a:solidFill>
                  <a:srgbClr val="ffffff"/>
                </a:solidFill>
                <a:latin typeface="Calibri"/>
              </a:rPr>
              <a:t>Le racisme: Ignorance &amp; fausses perceptions</a:t>
            </a:r>
            <a:endParaRPr b="0" lang="fr-CA" sz="1800" spc="-1" strike="noStrike">
              <a:latin typeface="Arial"/>
            </a:endParaRPr>
          </a:p>
          <a:p>
            <a:pPr>
              <a:lnSpc>
                <a:spcPct val="100000"/>
              </a:lnSpc>
              <a:spcAft>
                <a:spcPts val="300"/>
              </a:spcAft>
            </a:pPr>
            <a:r>
              <a:rPr b="1" i="1" lang="fr-CA" sz="1400" spc="-1" strike="noStrike">
                <a:solidFill>
                  <a:srgbClr val="ffffff"/>
                </a:solidFill>
                <a:latin typeface="Calibri"/>
              </a:rPr>
              <a:t>Indice de l’ignorance: les Canadiens rattrapés par la réalité</a:t>
            </a:r>
            <a:endParaRPr b="0" lang="fr-CA" sz="1400" spc="-1" strike="noStrike">
              <a:latin typeface="Arial"/>
            </a:endParaRPr>
          </a:p>
          <a:p>
            <a:pPr>
              <a:lnSpc>
                <a:spcPct val="100000"/>
              </a:lnSpc>
            </a:pPr>
            <a:r>
              <a:rPr b="0" lang="fr-CA" sz="1200" spc="-1" strike="noStrike">
                <a:solidFill>
                  <a:srgbClr val="ffffff"/>
                </a:solidFill>
                <a:latin typeface="Calibri"/>
              </a:rPr>
              <a:t>Vincent Destouches, L’Actualité, 1er nov 2014</a:t>
            </a:r>
            <a:br/>
            <a:r>
              <a:rPr b="0" lang="fr-CA" sz="1200" spc="-1" strike="noStrike">
                <a:solidFill>
                  <a:srgbClr val="ffffff"/>
                </a:solidFill>
                <a:latin typeface="Calibri"/>
              </a:rPr>
              <a:t>http://www.lactualite.com/societe/index-ignorance-les-canadiens-rattrapes-par-la-realite/</a:t>
            </a:r>
            <a:endParaRPr b="0" lang="fr-CA" sz="1200" spc="-1" strike="noStrike">
              <a:latin typeface="Arial"/>
            </a:endParaRPr>
          </a:p>
          <a:p>
            <a:pPr>
              <a:lnSpc>
                <a:spcPct val="100000"/>
              </a:lnSpc>
            </a:pPr>
            <a:endParaRPr b="0" lang="fr-CA" sz="1200" spc="-1" strike="noStrike">
              <a:latin typeface="Arial"/>
            </a:endParaRPr>
          </a:p>
          <a:p>
            <a:pPr>
              <a:lnSpc>
                <a:spcPct val="100000"/>
              </a:lnSpc>
            </a:pPr>
            <a:r>
              <a:rPr b="0" lang="fr-CA" sz="1200" spc="-1" strike="noStrike">
                <a:solidFill>
                  <a:srgbClr val="ffffff"/>
                </a:solidFill>
                <a:latin typeface="Calibri"/>
              </a:rPr>
              <a:t>À la suite d’un sondage mené dans 14 pays autour des thèmes de l’immigration, de la politique ou de l’emploi, Alberto Nardelli et George Arnett ont comparé la perception des citoyens avec les véritables statistiques de leur pays.</a:t>
            </a:r>
            <a:endParaRPr b="0" lang="fr-CA" sz="1200" spc="-1" strike="noStrike">
              <a:latin typeface="Arial"/>
            </a:endParaRPr>
          </a:p>
          <a:p>
            <a:pPr>
              <a:lnSpc>
                <a:spcPct val="100000"/>
              </a:lnSpc>
            </a:pPr>
            <a:endParaRPr b="0" lang="fr-CA" sz="1200" spc="-1" strike="noStrike">
              <a:latin typeface="Arial"/>
            </a:endParaRPr>
          </a:p>
          <a:p>
            <a:pPr>
              <a:lnSpc>
                <a:spcPct val="100000"/>
              </a:lnSpc>
            </a:pPr>
            <a:r>
              <a:rPr b="0" lang="fr-CA" sz="1200" spc="-1" strike="noStrike">
                <a:solidFill>
                  <a:srgbClr val="ffffff"/>
                </a:solidFill>
                <a:latin typeface="Calibri"/>
              </a:rPr>
              <a:t>[…] Le dossier de l’immigration n’est pas le seul à souffrir d’une vision erronée des Canadiens. Ainsi, révèle </a:t>
            </a:r>
            <a:r>
              <a:rPr b="0" i="1" lang="fr-CA" sz="1200" spc="-1" strike="noStrike">
                <a:solidFill>
                  <a:srgbClr val="ffffff"/>
                </a:solidFill>
                <a:latin typeface="Calibri"/>
              </a:rPr>
              <a:t>The Guardian,</a:t>
            </a:r>
            <a:r>
              <a:rPr b="0" lang="fr-CA" sz="1200" spc="-1" strike="noStrike">
                <a:solidFill>
                  <a:srgbClr val="ffffff"/>
                </a:solidFill>
                <a:latin typeface="Calibri"/>
              </a:rPr>
              <a:t> les personnes sondées au pays ont fixé le taux de chômage à 23 % – alors qu’il est d’environ 7 %.</a:t>
            </a:r>
            <a:endParaRPr b="0" lang="fr-CA" sz="12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0" y="80640"/>
            <a:ext cx="914364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400" spc="-1" strike="noStrike">
                <a:solidFill>
                  <a:srgbClr val="ffffff"/>
                </a:solidFill>
                <a:latin typeface="Calibri"/>
              </a:rPr>
              <a:t>Base conceptuelle du changement et de l’élimination du système raciste</a:t>
            </a:r>
            <a:endParaRPr b="0" lang="fr-CA" sz="2400" spc="-1" strike="noStrike">
              <a:latin typeface="Arial"/>
            </a:endParaRPr>
          </a:p>
        </p:txBody>
      </p:sp>
      <p:pic>
        <p:nvPicPr>
          <p:cNvPr id="207" name="Image 2" descr=""/>
          <p:cNvPicPr/>
          <p:nvPr/>
        </p:nvPicPr>
        <p:blipFill>
          <a:blip r:embed="rId1"/>
          <a:stretch/>
        </p:blipFill>
        <p:spPr>
          <a:xfrm>
            <a:off x="1235880" y="1075680"/>
            <a:ext cx="6609600" cy="4894200"/>
          </a:xfrm>
          <a:prstGeom prst="rect">
            <a:avLst/>
          </a:prstGeom>
          <a:ln>
            <a:noFill/>
          </a:ln>
        </p:spPr>
      </p:pic>
      <p:sp>
        <p:nvSpPr>
          <p:cNvPr id="208" name="CustomShape 2"/>
          <p:cNvSpPr/>
          <p:nvPr/>
        </p:nvSpPr>
        <p:spPr>
          <a:xfrm>
            <a:off x="7969680" y="1748160"/>
            <a:ext cx="1173960" cy="1774800"/>
          </a:xfrm>
          <a:prstGeom prst="borderCallout1">
            <a:avLst>
              <a:gd name="adj1" fmla="val 21275"/>
              <a:gd name="adj2" fmla="val -2226"/>
              <a:gd name="adj3" fmla="val 90783"/>
              <a:gd name="adj4" fmla="val -44440"/>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CA" sz="1200" spc="-1" strike="noStrike">
                <a:solidFill>
                  <a:srgbClr val="ffffff"/>
                </a:solidFill>
                <a:latin typeface="Calibri"/>
              </a:rPr>
              <a:t>Ceux considérés différents s’adaptent au système et une place prédéfinie ou limitée leur est laissée</a:t>
            </a:r>
            <a:endParaRPr b="0" lang="fr-CA" sz="1200" spc="-1" strike="noStrike">
              <a:latin typeface="Arial"/>
            </a:endParaRPr>
          </a:p>
        </p:txBody>
      </p:sp>
      <p:sp>
        <p:nvSpPr>
          <p:cNvPr id="209" name="CustomShape 3"/>
          <p:cNvSpPr/>
          <p:nvPr/>
        </p:nvSpPr>
        <p:spPr>
          <a:xfrm>
            <a:off x="5665680" y="5513400"/>
            <a:ext cx="1173960" cy="1111320"/>
          </a:xfrm>
          <a:prstGeom prst="borderCallout1">
            <a:avLst>
              <a:gd name="adj1" fmla="val 18750"/>
              <a:gd name="adj2" fmla="val -8333"/>
              <a:gd name="adj3" fmla="val -8468"/>
              <a:gd name="adj4" fmla="val -67341"/>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CA" sz="1200" spc="-1" strike="noStrike">
                <a:solidFill>
                  <a:srgbClr val="ffffff"/>
                </a:solidFill>
                <a:latin typeface="Calibri"/>
              </a:rPr>
              <a:t>Adaptation mutuelle, création mutuelle d’un nouveau système</a:t>
            </a:r>
            <a:endParaRPr b="0" lang="fr-CA" sz="1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360000" y="274680"/>
            <a:ext cx="8424000" cy="1142640"/>
          </a:xfrm>
          <a:prstGeom prst="rect">
            <a:avLst/>
          </a:prstGeom>
          <a:noFill/>
          <a:ln>
            <a:noFill/>
          </a:ln>
        </p:spPr>
        <p:txBody>
          <a:bodyPr>
            <a:noAutofit/>
          </a:bodyPr>
          <a:p>
            <a:pPr>
              <a:lnSpc>
                <a:spcPct val="100000"/>
              </a:lnSpc>
            </a:pPr>
            <a:r>
              <a:rPr b="1" lang="en-US" sz="4400" spc="-1" strike="noStrike">
                <a:solidFill>
                  <a:srgbClr val="ffffff"/>
                </a:solidFill>
                <a:latin typeface="Calibri"/>
              </a:rPr>
              <a:t>Mettre fin au racisme systémique?</a:t>
            </a:r>
            <a:endParaRPr b="0" lang="en-US" sz="4400" spc="-1" strike="noStrike">
              <a:solidFill>
                <a:srgbClr val="000000"/>
              </a:solidFill>
              <a:latin typeface="Calibri"/>
            </a:endParaRPr>
          </a:p>
        </p:txBody>
      </p:sp>
      <p:sp>
        <p:nvSpPr>
          <p:cNvPr id="211" name="TextShape 2"/>
          <p:cNvSpPr txBox="1"/>
          <p:nvPr/>
        </p:nvSpPr>
        <p:spPr>
          <a:xfrm>
            <a:off x="360000" y="2004840"/>
            <a:ext cx="8424000" cy="4120920"/>
          </a:xfrm>
          <a:prstGeom prst="rect">
            <a:avLst/>
          </a:prstGeom>
          <a:noFill/>
          <a:ln>
            <a:noFill/>
          </a:ln>
        </p:spPr>
        <p:txBody>
          <a:bodyPr>
            <a:noAutofit/>
          </a:bodyPr>
          <a:p>
            <a:pPr>
              <a:lnSpc>
                <a:spcPct val="100000"/>
              </a:lnSpc>
              <a:spcBef>
                <a:spcPts val="641"/>
              </a:spcBef>
            </a:pPr>
            <a:endParaRPr b="0" lang="en-US" sz="3200" spc="-1" strike="noStrike">
              <a:solidFill>
                <a:srgbClr val="ffffff"/>
              </a:solidFill>
              <a:latin typeface="Calibri"/>
            </a:endParaRPr>
          </a:p>
          <a:p>
            <a:pPr algn="ctr">
              <a:lnSpc>
                <a:spcPct val="100000"/>
              </a:lnSpc>
              <a:spcBef>
                <a:spcPts val="641"/>
              </a:spcBef>
            </a:pPr>
            <a:endParaRPr b="0" lang="en-US" sz="3200" spc="-1" strike="noStrike">
              <a:solidFill>
                <a:srgbClr val="ffffff"/>
              </a:solidFill>
              <a:latin typeface="Calibri"/>
            </a:endParaRPr>
          </a:p>
          <a:p>
            <a:pPr algn="ctr">
              <a:lnSpc>
                <a:spcPct val="100000"/>
              </a:lnSpc>
              <a:spcBef>
                <a:spcPts val="641"/>
              </a:spcBef>
            </a:pPr>
            <a:r>
              <a:rPr b="1" lang="en-US" sz="3200" spc="-1" strike="noStrike">
                <a:solidFill>
                  <a:srgbClr val="ffffff"/>
                </a:solidFill>
                <a:latin typeface="Calibri"/>
              </a:rPr>
              <a:t>La réflexion se poursuit et la lutte continue !</a:t>
            </a:r>
            <a:endParaRPr b="0" lang="en-US" sz="3200" spc="-1" strike="noStrike">
              <a:solidFill>
                <a:srgbClr val="ffffff"/>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Picture 3" descr=""/>
          <p:cNvPicPr/>
          <p:nvPr/>
        </p:nvPicPr>
        <p:blipFill>
          <a:blip r:embed="rId1"/>
          <a:stretch/>
        </p:blipFill>
        <p:spPr>
          <a:xfrm>
            <a:off x="298800" y="654480"/>
            <a:ext cx="4161960" cy="6014880"/>
          </a:xfrm>
          <a:prstGeom prst="rect">
            <a:avLst/>
          </a:prstGeom>
          <a:ln>
            <a:noFill/>
          </a:ln>
        </p:spPr>
      </p:pic>
      <p:sp>
        <p:nvSpPr>
          <p:cNvPr id="101" name="CustomShape 1"/>
          <p:cNvSpPr/>
          <p:nvPr/>
        </p:nvSpPr>
        <p:spPr>
          <a:xfrm>
            <a:off x="4751280" y="734760"/>
            <a:ext cx="4329720" cy="5810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CA" sz="1600" spc="-1" strike="noStrike">
                <a:solidFill>
                  <a:srgbClr val="ffffff"/>
                </a:solidFill>
                <a:latin typeface="Calibri"/>
              </a:rPr>
              <a:t>Carol Anderson est professeure d'études afro-américaines à l'Université Emory.  Dans le livre ‘’</a:t>
            </a:r>
            <a:r>
              <a:rPr b="0" i="1" lang="fr-CA" sz="1600" spc="-1" strike="noStrike">
                <a:solidFill>
                  <a:srgbClr val="ffffff"/>
                </a:solidFill>
                <a:latin typeface="Calibri"/>
              </a:rPr>
              <a:t>One person, No vote</a:t>
            </a:r>
            <a:r>
              <a:rPr b="0" lang="fr-CA" sz="1600" spc="-1" strike="noStrike">
                <a:solidFill>
                  <a:srgbClr val="ffffff"/>
                </a:solidFill>
                <a:latin typeface="Calibri"/>
              </a:rPr>
              <a:t>’’ elle décrit en détail comment le racisme systémique est à l’œuvre dans le phénomène de  suppression des votes aux États-Unis.</a:t>
            </a:r>
            <a:endParaRPr b="0" lang="fr-CA" sz="1600" spc="-1" strike="noStrike">
              <a:latin typeface="Arial"/>
            </a:endParaRPr>
          </a:p>
          <a:p>
            <a:pPr>
              <a:lnSpc>
                <a:spcPct val="100000"/>
              </a:lnSpc>
            </a:pPr>
            <a:endParaRPr b="0" lang="fr-CA" sz="1600" spc="-1" strike="noStrike">
              <a:latin typeface="Arial"/>
            </a:endParaRPr>
          </a:p>
          <a:p>
            <a:pPr algn="ctr">
              <a:lnSpc>
                <a:spcPct val="100000"/>
              </a:lnSpc>
            </a:pPr>
            <a:r>
              <a:rPr b="0" lang="fr-CA" sz="1800" spc="-1" strike="noStrike">
                <a:solidFill>
                  <a:srgbClr val="ffffff"/>
                </a:solidFill>
                <a:latin typeface="Calibri"/>
              </a:rPr>
              <a:t>***</a:t>
            </a:r>
            <a:endParaRPr b="0" lang="fr-CA" sz="1800" spc="-1" strike="noStrike">
              <a:latin typeface="Arial"/>
            </a:endParaRPr>
          </a:p>
          <a:p>
            <a:pPr algn="just">
              <a:lnSpc>
                <a:spcPct val="100000"/>
              </a:lnSpc>
            </a:pPr>
            <a:r>
              <a:rPr b="0" lang="fr-CA" sz="1600" spc="-1" strike="noStrike">
                <a:solidFill>
                  <a:srgbClr val="ffffff"/>
                </a:solidFill>
                <a:latin typeface="Calibri"/>
              </a:rPr>
              <a:t>Des pratiques de suppression du vote ont été rapportées dans plusieurs États du sud des États-Unis. Au Texas, en Arizona et en Caroline du Sud, il y avait 868 lieux de scrutin en moins en 2016 par rapport à 2012. Ceci a augmenté le temps d’attente devant les bureaux de vote restés ouverts et a certainement contribué à ce que les personnes qui étaient habituées aux anciens lieux de scrutin renoncent à exercer leur droit de vote. Les plus longues files d’attente pour aller voter ont été observées dans les communautés particulièrement pauvres ou à majorité non blanche.</a:t>
            </a:r>
            <a:endParaRPr b="0" lang="fr-CA" sz="1600" spc="-1" strike="noStrike">
              <a:latin typeface="Arial"/>
            </a:endParaRPr>
          </a:p>
          <a:p>
            <a:pPr>
              <a:lnSpc>
                <a:spcPct val="100000"/>
              </a:lnSpc>
            </a:pPr>
            <a:r>
              <a:rPr b="0" i="1" lang="fr-CA" sz="1400" spc="-1" strike="noStrike">
                <a:solidFill>
                  <a:srgbClr val="ffffff"/>
                </a:solidFill>
                <a:latin typeface="Calibri"/>
              </a:rPr>
              <a:t>Résolution 2017: Combler le vrai déficit</a:t>
            </a:r>
            <a:endParaRPr b="0" lang="fr-CA" sz="1400" spc="-1" strike="noStrike">
              <a:latin typeface="Arial"/>
            </a:endParaRPr>
          </a:p>
          <a:p>
            <a:pPr>
              <a:lnSpc>
                <a:spcPct val="100000"/>
              </a:lnSpc>
            </a:pPr>
            <a:r>
              <a:rPr b="0" i="1" lang="fr-CA" sz="1400" spc="-1" strike="noStrike">
                <a:solidFill>
                  <a:srgbClr val="ffffff"/>
                </a:solidFill>
                <a:latin typeface="Calibri"/>
              </a:rPr>
              <a:t>Par Jennie-Laure Sully sur le blogue de l’IRIS</a:t>
            </a:r>
            <a:br/>
            <a:r>
              <a:rPr b="0" lang="fr-CA" sz="1200" spc="-1" strike="noStrike" u="sng">
                <a:solidFill>
                  <a:srgbClr val="0000ff"/>
                </a:solidFill>
                <a:uFillTx/>
                <a:latin typeface="Calibri"/>
                <a:hlinkClick r:id="rId2"/>
              </a:rPr>
              <a:t>https://iris-recherche.qc.ca/blogue/resolution-2017-combler-le-vrai-deficit</a:t>
            </a:r>
            <a:endParaRPr b="0" lang="fr-CA" sz="1200" spc="-1" strike="noStrike">
              <a:latin typeface="Arial"/>
            </a:endParaRPr>
          </a:p>
        </p:txBody>
      </p:sp>
      <p:sp>
        <p:nvSpPr>
          <p:cNvPr id="102" name="CustomShape 2"/>
          <p:cNvSpPr/>
          <p:nvPr/>
        </p:nvSpPr>
        <p:spPr>
          <a:xfrm>
            <a:off x="80640" y="152280"/>
            <a:ext cx="900036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ffffff"/>
                </a:solidFill>
                <a:latin typeface="Calibri"/>
              </a:rPr>
              <a:t>Passage de l’auteure de </a:t>
            </a:r>
            <a:r>
              <a:rPr b="0" i="1" lang="fr-CA" sz="1800" spc="-1" strike="noStrike">
                <a:solidFill>
                  <a:srgbClr val="ffffff"/>
                </a:solidFill>
                <a:latin typeface="Calibri"/>
              </a:rPr>
              <a:t>One personne No vote</a:t>
            </a:r>
            <a:r>
              <a:rPr b="0" lang="fr-CA" sz="1800" spc="-1" strike="noStrike">
                <a:solidFill>
                  <a:srgbClr val="ffffff"/>
                </a:solidFill>
                <a:latin typeface="Calibri"/>
              </a:rPr>
              <a:t>, le 1</a:t>
            </a:r>
            <a:r>
              <a:rPr b="0" lang="fr-CA" sz="1800" spc="-1" strike="noStrike" baseline="30000">
                <a:solidFill>
                  <a:srgbClr val="ffffff"/>
                </a:solidFill>
                <a:latin typeface="Calibri"/>
              </a:rPr>
              <a:t>er</a:t>
            </a:r>
            <a:r>
              <a:rPr b="0" lang="fr-CA" sz="1800" spc="-1" strike="noStrike">
                <a:solidFill>
                  <a:srgbClr val="ffffff"/>
                </a:solidFill>
                <a:latin typeface="Calibri"/>
              </a:rPr>
              <a:t> octobre 2018  à l’émission de Daily Show</a:t>
            </a:r>
            <a:endParaRPr b="0" lang="fr-CA"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3" name="Group 1"/>
          <p:cNvGrpSpPr/>
          <p:nvPr/>
        </p:nvGrpSpPr>
        <p:grpSpPr>
          <a:xfrm>
            <a:off x="4663800" y="1448280"/>
            <a:ext cx="4390200" cy="4449600"/>
            <a:chOff x="4663800" y="1448280"/>
            <a:chExt cx="4390200" cy="4449600"/>
          </a:xfrm>
        </p:grpSpPr>
        <p:pic>
          <p:nvPicPr>
            <p:cNvPr id="104" name="Picture 7" descr=""/>
            <p:cNvPicPr/>
            <p:nvPr/>
          </p:nvPicPr>
          <p:blipFill>
            <a:blip r:embed="rId1"/>
            <a:stretch/>
          </p:blipFill>
          <p:spPr>
            <a:xfrm>
              <a:off x="4663800" y="2651760"/>
              <a:ext cx="4389480" cy="3246120"/>
            </a:xfrm>
            <a:prstGeom prst="rect">
              <a:avLst/>
            </a:prstGeom>
            <a:ln>
              <a:noFill/>
            </a:ln>
          </p:spPr>
        </p:pic>
        <p:pic>
          <p:nvPicPr>
            <p:cNvPr id="105" name="Picture 8" descr=""/>
            <p:cNvPicPr/>
            <p:nvPr/>
          </p:nvPicPr>
          <p:blipFill>
            <a:blip r:embed="rId2"/>
            <a:stretch/>
          </p:blipFill>
          <p:spPr>
            <a:xfrm>
              <a:off x="4670640" y="1448280"/>
              <a:ext cx="4383360" cy="1234440"/>
            </a:xfrm>
            <a:prstGeom prst="rect">
              <a:avLst/>
            </a:prstGeom>
            <a:ln>
              <a:noFill/>
            </a:ln>
          </p:spPr>
        </p:pic>
      </p:grpSp>
      <p:pic>
        <p:nvPicPr>
          <p:cNvPr id="106" name="Picture 9" descr=""/>
          <p:cNvPicPr/>
          <p:nvPr/>
        </p:nvPicPr>
        <p:blipFill>
          <a:blip r:embed="rId3"/>
          <a:stretch/>
        </p:blipFill>
        <p:spPr>
          <a:xfrm>
            <a:off x="115200" y="829440"/>
            <a:ext cx="4420440" cy="42800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Picture 6" descr=""/>
          <p:cNvPicPr/>
          <p:nvPr/>
        </p:nvPicPr>
        <p:blipFill>
          <a:blip r:embed="rId1"/>
          <a:stretch/>
        </p:blipFill>
        <p:spPr>
          <a:xfrm>
            <a:off x="4669920" y="3438720"/>
            <a:ext cx="4230000" cy="3347280"/>
          </a:xfrm>
          <a:prstGeom prst="rect">
            <a:avLst/>
          </a:prstGeom>
          <a:ln>
            <a:noFill/>
          </a:ln>
        </p:spPr>
      </p:pic>
      <p:pic>
        <p:nvPicPr>
          <p:cNvPr id="108" name="Picture 4" descr=""/>
          <p:cNvPicPr/>
          <p:nvPr/>
        </p:nvPicPr>
        <p:blipFill>
          <a:blip r:embed="rId2"/>
          <a:stretch/>
        </p:blipFill>
        <p:spPr>
          <a:xfrm>
            <a:off x="4069440" y="89640"/>
            <a:ext cx="4895640" cy="3962160"/>
          </a:xfrm>
          <a:prstGeom prst="rect">
            <a:avLst/>
          </a:prstGeom>
          <a:ln>
            <a:noFill/>
          </a:ln>
        </p:spPr>
      </p:pic>
      <p:pic>
        <p:nvPicPr>
          <p:cNvPr id="109" name="Picture 5" descr=""/>
          <p:cNvPicPr/>
          <p:nvPr/>
        </p:nvPicPr>
        <p:blipFill>
          <a:blip r:embed="rId3"/>
          <a:stretch/>
        </p:blipFill>
        <p:spPr>
          <a:xfrm>
            <a:off x="680040" y="4142160"/>
            <a:ext cx="3389040" cy="2643840"/>
          </a:xfrm>
          <a:prstGeom prst="rect">
            <a:avLst/>
          </a:prstGeom>
          <a:ln>
            <a:noFill/>
          </a:ln>
        </p:spPr>
      </p:pic>
      <p:pic>
        <p:nvPicPr>
          <p:cNvPr id="110" name="Picture 3" descr=""/>
          <p:cNvPicPr/>
          <p:nvPr/>
        </p:nvPicPr>
        <p:blipFill>
          <a:blip r:embed="rId4"/>
          <a:stretch/>
        </p:blipFill>
        <p:spPr>
          <a:xfrm>
            <a:off x="182880" y="418320"/>
            <a:ext cx="3588480" cy="405108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252360" y="1810440"/>
            <a:ext cx="8819640" cy="12236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fr-CA" sz="4400" spc="-1" strike="noStrike">
                <a:solidFill>
                  <a:srgbClr val="ffffff"/>
                </a:solidFill>
                <a:latin typeface="Calibri"/>
              </a:rPr>
              <a:t>Racisme systémique</a:t>
            </a:r>
            <a:endParaRPr b="0" lang="fr-CA" sz="4400" spc="-1" strike="noStrike">
              <a:latin typeface="Arial"/>
            </a:endParaRPr>
          </a:p>
          <a:p>
            <a:pPr>
              <a:lnSpc>
                <a:spcPct val="100000"/>
              </a:lnSpc>
            </a:pPr>
            <a:r>
              <a:rPr b="1" lang="fr-CA" sz="3200" spc="-1" strike="noStrike">
                <a:solidFill>
                  <a:srgbClr val="ffffff"/>
                </a:solidFill>
                <a:latin typeface="Calibri"/>
              </a:rPr>
              <a:t>2. </a:t>
            </a:r>
            <a:r>
              <a:rPr b="0" lang="fr-CA" sz="3200" spc="-1" strike="noStrike">
                <a:solidFill>
                  <a:srgbClr val="ffffff"/>
                </a:solidFill>
                <a:latin typeface="Calibri"/>
              </a:rPr>
              <a:t>Retracer l’historique du phénomène</a:t>
            </a:r>
            <a:endParaRPr b="0" lang="fr-CA" sz="3200" spc="-1" strike="noStrike">
              <a:latin typeface="Arial"/>
            </a:endParaRPr>
          </a:p>
          <a:p>
            <a:pPr>
              <a:lnSpc>
                <a:spcPct val="100000"/>
              </a:lnSpc>
            </a:pPr>
            <a:endParaRPr b="0" lang="fr-CA"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797760" y="27000"/>
            <a:ext cx="781668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400" spc="-1" strike="noStrike">
                <a:solidFill>
                  <a:srgbClr val="ffffff"/>
                </a:solidFill>
                <a:latin typeface="Calibri"/>
              </a:rPr>
              <a:t>Le racisme systémique prend source dans l’histoire coloniale</a:t>
            </a:r>
            <a:endParaRPr b="0" lang="fr-CA" sz="2400" spc="-1" strike="noStrike">
              <a:latin typeface="Arial"/>
            </a:endParaRPr>
          </a:p>
        </p:txBody>
      </p:sp>
      <p:pic>
        <p:nvPicPr>
          <p:cNvPr id="113" name="Picture 2" descr=""/>
          <p:cNvPicPr/>
          <p:nvPr/>
        </p:nvPicPr>
        <p:blipFill>
          <a:blip r:embed="rId1"/>
          <a:stretch/>
        </p:blipFill>
        <p:spPr>
          <a:xfrm>
            <a:off x="618480" y="518040"/>
            <a:ext cx="7924320" cy="63396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5923</TotalTime>
  <Application>LibreOffice/6.3.5.2$Windows_X86_64 LibreOffice_project/dd0751754f11728f69b42ee2af66670068624673</Application>
  <Words>3429</Words>
  <Paragraphs>267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2012-05-16T20:52:04Z</dcterms:created>
  <dc:creator>Myriam St-Machin</dc:creator>
  <dc:description/>
  <dc:language>fr-CA</dc:language>
  <cp:lastModifiedBy>Jennie</cp:lastModifiedBy>
  <dcterms:modified xsi:type="dcterms:W3CDTF">2020-05-12T14:14:32Z</dcterms:modified>
  <cp:revision>156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30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42</vt:i4>
  </property>
</Properties>
</file>